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89"/>
    <p:sldId id="257" r:id="rId90"/>
    <p:sldId id="258" r:id="rId91"/>
    <p:sldId id="259" r:id="rId92"/>
    <p:sldId id="260" r:id="rId93"/>
    <p:sldId id="261" r:id="rId94"/>
    <p:sldId id="262" r:id="rId95"/>
    <p:sldId id="263" r:id="rId96"/>
    <p:sldId id="264" r:id="rId97"/>
    <p:sldId id="265" r:id="rId98"/>
    <p:sldId id="266" r:id="rId99"/>
    <p:sldId id="267" r:id="rId100"/>
    <p:sldId id="268" r:id="rId101"/>
    <p:sldId id="269" r:id="rId102"/>
    <p:sldId id="270" r:id="rId103"/>
    <p:sldId id="271" r:id="rId104"/>
    <p:sldId id="272" r:id="rId105"/>
    <p:sldId id="273" r:id="rId106"/>
  </p:sldIdLst>
  <p:sldSz cx="18288000" cy="10287000"/>
  <p:notesSz cx="6858000" cy="9144000"/>
  <p:embeddedFontLst>
    <p:embeddedFont>
      <p:font typeface="Raleway Heavy" charset="1" panose="020B0003030101060003"/>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Kollektif" charset="1" panose="020B0604020101010102"/>
      <p:regular r:id="rId11"/>
    </p:embeddedFont>
    <p:embeddedFont>
      <p:font typeface="Kollektif Bold" charset="1" panose="020B0604020101010102"/>
      <p:regular r:id="rId12"/>
    </p:embeddedFont>
    <p:embeddedFont>
      <p:font typeface="Kollektif Italics" charset="1" panose="020B0604020101010102"/>
      <p:regular r:id="rId13"/>
    </p:embeddedFont>
    <p:embeddedFont>
      <p:font typeface="Kollektif Bold Italics" charset="1" panose="020B0604020101010102"/>
      <p:regular r:id="rId14"/>
    </p:embeddedFont>
    <p:embeddedFont>
      <p:font typeface="League Spartan" charset="1" panose="00000800000000000000"/>
      <p:regular r:id="rId15"/>
    </p:embeddedFont>
    <p:embeddedFont>
      <p:font typeface="Roboto" charset="1" panose="02000000000000000000"/>
      <p:regular r:id="rId16"/>
    </p:embeddedFont>
    <p:embeddedFont>
      <p:font typeface="Roboto Bold" charset="1" panose="02000000000000000000"/>
      <p:regular r:id="rId17"/>
    </p:embeddedFont>
    <p:embeddedFont>
      <p:font typeface="Roboto Italics" charset="1" panose="02000000000000000000"/>
      <p:regular r:id="rId18"/>
    </p:embeddedFont>
    <p:embeddedFont>
      <p:font typeface="Roboto Bold Italics" charset="1" panose="02000000000000000000"/>
      <p:regular r:id="rId19"/>
    </p:embeddedFont>
    <p:embeddedFont>
      <p:font typeface="Dosis Extra Bold" charset="1" panose="02010903020202060003"/>
      <p:regular r:id="rId20"/>
    </p:embeddedFont>
    <p:embeddedFont>
      <p:font typeface="Telegraf" charset="1" panose="00000500000000000000"/>
      <p:regular r:id="rId21"/>
    </p:embeddedFont>
    <p:embeddedFont>
      <p:font typeface="Telegraf Bold" charset="1" panose="00000800000000000000"/>
      <p:regular r:id="rId22"/>
    </p:embeddedFont>
    <p:embeddedFont>
      <p:font typeface="Zing Rust Base" charset="1" panose="00000500000000000000"/>
      <p:regular r:id="rId23"/>
    </p:embeddedFont>
    <p:embeddedFont>
      <p:font typeface="DM Sans" charset="1" panose="00000000000000000000"/>
      <p:regular r:id="rId24"/>
    </p:embeddedFont>
    <p:embeddedFont>
      <p:font typeface="DM Sans Bold" charset="1" panose="00000000000000000000"/>
      <p:regular r:id="rId25"/>
    </p:embeddedFont>
    <p:embeddedFont>
      <p:font typeface="DM Sans Italics" charset="1" panose="00000000000000000000"/>
      <p:regular r:id="rId26"/>
    </p:embeddedFont>
    <p:embeddedFont>
      <p:font typeface="DM Sans Bold Italics" charset="1" panose="00000000000000000000"/>
      <p:regular r:id="rId27"/>
    </p:embeddedFont>
    <p:embeddedFont>
      <p:font typeface="Be Vietnam" charset="1" panose="00000500000000000000"/>
      <p:regular r:id="rId28"/>
    </p:embeddedFont>
    <p:embeddedFont>
      <p:font typeface="Be Vietnam Bold" charset="1" panose="00000900000000000000"/>
      <p:regular r:id="rId29"/>
    </p:embeddedFont>
    <p:embeddedFont>
      <p:font typeface="Be Vietnam Italics" charset="1" panose="00000500000000000000"/>
      <p:regular r:id="rId30"/>
    </p:embeddedFont>
    <p:embeddedFont>
      <p:font typeface="Be Vietnam Bold Italics" charset="1" panose="00000900000000000000"/>
      <p:regular r:id="rId31"/>
    </p:embeddedFont>
    <p:embeddedFont>
      <p:font typeface="Public Sans" charset="1" panose="00000000000000000000"/>
      <p:regular r:id="rId32"/>
    </p:embeddedFont>
    <p:embeddedFont>
      <p:font typeface="Public Sans Bold" charset="1" panose="00000000000000000000"/>
      <p:regular r:id="rId33"/>
    </p:embeddedFont>
    <p:embeddedFont>
      <p:font typeface="Public Sans Italics" charset="1" panose="00000000000000000000"/>
      <p:regular r:id="rId34"/>
    </p:embeddedFont>
    <p:embeddedFont>
      <p:font typeface="Public Sans Bold Italics" charset="1" panose="00000000000000000000"/>
      <p:regular r:id="rId35"/>
    </p:embeddedFont>
    <p:embeddedFont>
      <p:font typeface="IBM Plex Sans" charset="1" panose="020B0503050203000203"/>
      <p:regular r:id="rId36"/>
    </p:embeddedFont>
    <p:embeddedFont>
      <p:font typeface="IBM Plex Sans Bold" charset="1" panose="020B0803050203000203"/>
      <p:regular r:id="rId37"/>
    </p:embeddedFont>
    <p:embeddedFont>
      <p:font typeface="IBM Plex Sans Italics" charset="1" panose="020B0503050203000203"/>
      <p:regular r:id="rId38"/>
    </p:embeddedFont>
    <p:embeddedFont>
      <p:font typeface="IBM Plex Sans Bold Italics" charset="1" panose="020B0803050203000203"/>
      <p:regular r:id="rId39"/>
    </p:embeddedFont>
    <p:embeddedFont>
      <p:font typeface="Open Sans Light" charset="1" panose="020B0306030504020204"/>
      <p:regular r:id="rId40"/>
    </p:embeddedFont>
    <p:embeddedFont>
      <p:font typeface="Open Sans Light Bold" charset="1" panose="020B0806030504020204"/>
      <p:regular r:id="rId41"/>
    </p:embeddedFont>
    <p:embeddedFont>
      <p:font typeface="Open Sans Light Italics" charset="1" panose="020B0306030504020204"/>
      <p:regular r:id="rId42"/>
    </p:embeddedFont>
    <p:embeddedFont>
      <p:font typeface="Open Sans Light Bold Italics" charset="1" panose="020B0806030504020204"/>
      <p:regular r:id="rId43"/>
    </p:embeddedFont>
    <p:embeddedFont>
      <p:font typeface="Open Sans" charset="1" panose="020B0606030504020204"/>
      <p:regular r:id="rId44"/>
    </p:embeddedFont>
    <p:embeddedFont>
      <p:font typeface="Open Sans Bold" charset="1" panose="020B0806030504020204"/>
      <p:regular r:id="rId45"/>
    </p:embeddedFont>
    <p:embeddedFont>
      <p:font typeface="Open Sans Italics" charset="1" panose="020B0606030504020204"/>
      <p:regular r:id="rId46"/>
    </p:embeddedFont>
    <p:embeddedFont>
      <p:font typeface="Open Sans Bold Italics" charset="1" panose="020B0806030504020204"/>
      <p:regular r:id="rId47"/>
    </p:embeddedFont>
    <p:embeddedFont>
      <p:font typeface="Open Sans Extra Bold" charset="1" panose="020B0906030804020204"/>
      <p:regular r:id="rId48"/>
    </p:embeddedFont>
    <p:embeddedFont>
      <p:font typeface="Open Sans Extra Bold Italics" charset="1" panose="020B0906030804020204"/>
      <p:regular r:id="rId49"/>
    </p:embeddedFont>
    <p:embeddedFont>
      <p:font typeface="Quicksand" charset="1" panose="00000600000000000000"/>
      <p:regular r:id="rId50"/>
    </p:embeddedFont>
    <p:embeddedFont>
      <p:font typeface="Quicksand Bold" charset="1" panose="00000800000000000000"/>
      <p:regular r:id="rId51"/>
    </p:embeddedFont>
    <p:embeddedFont>
      <p:font typeface="Lato" charset="1" panose="020F0502020204030203"/>
      <p:regular r:id="rId52"/>
    </p:embeddedFont>
    <p:embeddedFont>
      <p:font typeface="Lato Bold" charset="1" panose="020F0502020204030203"/>
      <p:regular r:id="rId53"/>
    </p:embeddedFont>
    <p:embeddedFont>
      <p:font typeface="Lato Italics" charset="1" panose="020F0502020204030203"/>
      <p:regular r:id="rId54"/>
    </p:embeddedFont>
    <p:embeddedFont>
      <p:font typeface="Lato Bold Italics" charset="1" panose="020F0502020204030203"/>
      <p:regular r:id="rId55"/>
    </p:embeddedFont>
    <p:embeddedFont>
      <p:font typeface="Lato Bold" charset="1" panose="020F0502020204030203"/>
      <p:regular r:id="rId56"/>
    </p:embeddedFont>
    <p:embeddedFont>
      <p:font typeface="Lato Bold Bold" charset="1" panose="020F0502020204030203"/>
      <p:regular r:id="rId57"/>
    </p:embeddedFont>
    <p:embeddedFont>
      <p:font typeface="Lato Bold Italics" charset="1" panose="020F0502020204030203"/>
      <p:regular r:id="rId58"/>
    </p:embeddedFont>
    <p:embeddedFont>
      <p:font typeface="Lato Bold Bold Italics" charset="1" panose="020F0502020204030203"/>
      <p:regular r:id="rId59"/>
    </p:embeddedFont>
    <p:embeddedFont>
      <p:font typeface="Macabro Danger" charset="1" panose="00000000000000000000"/>
      <p:regular r:id="rId60"/>
    </p:embeddedFont>
    <p:embeddedFont>
      <p:font typeface="Cerebri" charset="1" panose="00000500000000000000"/>
      <p:regular r:id="rId61"/>
    </p:embeddedFont>
    <p:embeddedFont>
      <p:font typeface="Cerebri Bold" charset="1" panose="00000800000000000000"/>
      <p:regular r:id="rId62"/>
    </p:embeddedFont>
    <p:embeddedFont>
      <p:font typeface="Cerebri Italics" charset="1" panose="00000500000000000000"/>
      <p:regular r:id="rId63"/>
    </p:embeddedFont>
    <p:embeddedFont>
      <p:font typeface="Cerebri Bold Italics" charset="1" panose="00000800000000000000"/>
      <p:regular r:id="rId64"/>
    </p:embeddedFont>
    <p:embeddedFont>
      <p:font typeface="Open Sans Bold" charset="1" panose="00000000000000000000"/>
      <p:regular r:id="rId65"/>
    </p:embeddedFont>
    <p:embeddedFont>
      <p:font typeface="Open Sans Bold Bold" charset="1" panose="00000000000000000000"/>
      <p:regular r:id="rId66"/>
    </p:embeddedFont>
    <p:embeddedFont>
      <p:font typeface="Open Sans Bold Italics" charset="1" panose="00000000000000000000"/>
      <p:regular r:id="rId67"/>
    </p:embeddedFont>
    <p:embeddedFont>
      <p:font typeface="Open Sans Bold Bold Italics" charset="1" panose="00000000000000000000"/>
      <p:regular r:id="rId68"/>
    </p:embeddedFont>
    <p:embeddedFont>
      <p:font typeface="Public Sans Bold" charset="1" panose="00000000000000000000"/>
      <p:regular r:id="rId69"/>
    </p:embeddedFont>
    <p:embeddedFont>
      <p:font typeface="Public Sans Bold Bold" charset="1" panose="00000000000000000000"/>
      <p:regular r:id="rId70"/>
    </p:embeddedFont>
    <p:embeddedFont>
      <p:font typeface="Public Sans Bold Italics" charset="1" panose="00000000000000000000"/>
      <p:regular r:id="rId71"/>
    </p:embeddedFont>
    <p:embeddedFont>
      <p:font typeface="Public Sans Bold Bold Italics" charset="1" panose="00000000000000000000"/>
      <p:regular r:id="rId72"/>
    </p:embeddedFont>
    <p:embeddedFont>
      <p:font typeface="Rubik" charset="1" panose="00000000000000000000"/>
      <p:regular r:id="rId73"/>
    </p:embeddedFont>
    <p:embeddedFont>
      <p:font typeface="Rubik Bold" charset="1" panose="00000000000000000000"/>
      <p:regular r:id="rId74"/>
    </p:embeddedFont>
    <p:embeddedFont>
      <p:font typeface="Rubik Italics" charset="1" panose="00000000000000000000"/>
      <p:regular r:id="rId75"/>
    </p:embeddedFont>
    <p:embeddedFont>
      <p:font typeface="Rubik Bold Italics" charset="1" panose="00000000000000000000"/>
      <p:regular r:id="rId76"/>
    </p:embeddedFont>
    <p:embeddedFont>
      <p:font typeface="TAN Mon Cheri" charset="1" panose="00000000000000000000"/>
      <p:regular r:id="rId77"/>
    </p:embeddedFont>
    <p:embeddedFont>
      <p:font typeface="Wonderful Branding" charset="1" panose="02000503000000020003"/>
      <p:regular r:id="rId78"/>
    </p:embeddedFont>
    <p:embeddedFont>
      <p:font typeface="Garet" charset="1" panose="00000000000000000000"/>
      <p:regular r:id="rId79"/>
    </p:embeddedFont>
    <p:embeddedFont>
      <p:font typeface="Garet Bold" charset="1" panose="00000000000000000000"/>
      <p:regular r:id="rId80"/>
    </p:embeddedFont>
    <p:embeddedFont>
      <p:font typeface="The Seasons" charset="1" panose="00000000000000000000"/>
      <p:regular r:id="rId81"/>
    </p:embeddedFont>
    <p:embeddedFont>
      <p:font typeface="The Seasons Bold" charset="1" panose="00000000000000000000"/>
      <p:regular r:id="rId82"/>
    </p:embeddedFont>
    <p:embeddedFont>
      <p:font typeface="The Seasons Italics" charset="1" panose="00000000000000000000"/>
      <p:regular r:id="rId83"/>
    </p:embeddedFont>
    <p:embeddedFont>
      <p:font typeface="The Seasons Bold Italics" charset="1" panose="00000000000000000000"/>
      <p:regular r:id="rId84"/>
    </p:embeddedFont>
    <p:embeddedFont>
      <p:font typeface="Canva Sans" charset="1" panose="020B0503030501040103"/>
      <p:regular r:id="rId85"/>
    </p:embeddedFont>
    <p:embeddedFont>
      <p:font typeface="Canva Sans Bold" charset="1" panose="020B0803030501040103"/>
      <p:regular r:id="rId86"/>
    </p:embeddedFont>
    <p:embeddedFont>
      <p:font typeface="Canva Sans Italics" charset="1" panose="020B0503030501040103"/>
      <p:regular r:id="rId87"/>
    </p:embeddedFont>
    <p:embeddedFont>
      <p:font typeface="Canva Sans Bold Italics" charset="1" panose="020B0803030501040103"/>
      <p:regular r:id="rId8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12.xml" Type="http://schemas.openxmlformats.org/officeDocument/2006/relationships/slide"/><Relationship Id="rId101" Target="slides/slide13.xml" Type="http://schemas.openxmlformats.org/officeDocument/2006/relationships/slide"/><Relationship Id="rId102" Target="slides/slide14.xml" Type="http://schemas.openxmlformats.org/officeDocument/2006/relationships/slide"/><Relationship Id="rId103" Target="slides/slide15.xml" Type="http://schemas.openxmlformats.org/officeDocument/2006/relationships/slide"/><Relationship Id="rId104" Target="slides/slide16.xml" Type="http://schemas.openxmlformats.org/officeDocument/2006/relationships/slide"/><Relationship Id="rId105" Target="slides/slide17.xml" Type="http://schemas.openxmlformats.org/officeDocument/2006/relationships/slide"/><Relationship Id="rId106" Target="slides/slide18.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slides/slide1.xml" Type="http://schemas.openxmlformats.org/officeDocument/2006/relationships/slide"/><Relationship Id="rId9" Target="fonts/font9.fntdata" Type="http://schemas.openxmlformats.org/officeDocument/2006/relationships/font"/><Relationship Id="rId90" Target="slides/slide2.xml" Type="http://schemas.openxmlformats.org/officeDocument/2006/relationships/slide"/><Relationship Id="rId91" Target="slides/slide3.xml" Type="http://schemas.openxmlformats.org/officeDocument/2006/relationships/slide"/><Relationship Id="rId92" Target="slides/slide4.xml" Type="http://schemas.openxmlformats.org/officeDocument/2006/relationships/slide"/><Relationship Id="rId93" Target="slides/slide5.xml" Type="http://schemas.openxmlformats.org/officeDocument/2006/relationships/slide"/><Relationship Id="rId94" Target="slides/slide6.xml" Type="http://schemas.openxmlformats.org/officeDocument/2006/relationships/slide"/><Relationship Id="rId95" Target="slides/slide7.xml" Type="http://schemas.openxmlformats.org/officeDocument/2006/relationships/slide"/><Relationship Id="rId96" Target="slides/slide8.xml" Type="http://schemas.openxmlformats.org/officeDocument/2006/relationships/slide"/><Relationship Id="rId97" Target="slides/slide9.xml" Type="http://schemas.openxmlformats.org/officeDocument/2006/relationships/slide"/><Relationship Id="rId98" Target="slides/slide10.xml" Type="http://schemas.openxmlformats.org/officeDocument/2006/relationships/slide"/><Relationship Id="rId99" Target="slides/slide11.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svg" Type="http://schemas.openxmlformats.org/officeDocument/2006/relationships/image"/><Relationship Id="rId4" Target="../media/image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png" Type="http://schemas.openxmlformats.org/officeDocument/2006/relationships/image"/><Relationship Id="rId11" Target="../media/image91.svg" Type="http://schemas.openxmlformats.org/officeDocument/2006/relationships/image"/><Relationship Id="rId12" Target="../media/image92.png" Type="http://schemas.openxmlformats.org/officeDocument/2006/relationships/image"/><Relationship Id="rId13" Target="../media/image93.svg" Type="http://schemas.openxmlformats.org/officeDocument/2006/relationships/image"/><Relationship Id="rId14" Target="../media/image4.png" Type="http://schemas.openxmlformats.org/officeDocument/2006/relationships/image"/><Relationship Id="rId2" Target="../media/image82.png" Type="http://schemas.openxmlformats.org/officeDocument/2006/relationships/image"/><Relationship Id="rId3" Target="../media/image83.svg" Type="http://schemas.openxmlformats.org/officeDocument/2006/relationships/image"/><Relationship Id="rId4" Target="../media/image84.png" Type="http://schemas.openxmlformats.org/officeDocument/2006/relationships/image"/><Relationship Id="rId5" Target="../media/image85.svg" Type="http://schemas.openxmlformats.org/officeDocument/2006/relationships/image"/><Relationship Id="rId6" Target="../media/image86.png" Type="http://schemas.openxmlformats.org/officeDocument/2006/relationships/image"/><Relationship Id="rId7" Target="../media/image87.svg" Type="http://schemas.openxmlformats.org/officeDocument/2006/relationships/image"/><Relationship Id="rId8" Target="../media/image88.png" Type="http://schemas.openxmlformats.org/officeDocument/2006/relationships/image"/><Relationship Id="rId9" Target="../media/image89.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2.png" Type="http://schemas.openxmlformats.org/officeDocument/2006/relationships/image"/><Relationship Id="rId11" Target="../media/image103.svg" Type="http://schemas.openxmlformats.org/officeDocument/2006/relationships/image"/><Relationship Id="rId12" Target="../media/image4.png" Type="http://schemas.openxmlformats.org/officeDocument/2006/relationships/image"/><Relationship Id="rId2" Target="../media/image94.png" Type="http://schemas.openxmlformats.org/officeDocument/2006/relationships/image"/><Relationship Id="rId3" Target="../media/image95.svg" Type="http://schemas.openxmlformats.org/officeDocument/2006/relationships/image"/><Relationship Id="rId4" Target="../media/image96.png" Type="http://schemas.openxmlformats.org/officeDocument/2006/relationships/image"/><Relationship Id="rId5" Target="../media/image97.svg" Type="http://schemas.openxmlformats.org/officeDocument/2006/relationships/image"/><Relationship Id="rId6" Target="../media/image98.png" Type="http://schemas.openxmlformats.org/officeDocument/2006/relationships/image"/><Relationship Id="rId7" Target="../media/image99.svg" Type="http://schemas.openxmlformats.org/officeDocument/2006/relationships/image"/><Relationship Id="rId8" Target="../media/image100.png" Type="http://schemas.openxmlformats.org/officeDocument/2006/relationships/image"/><Relationship Id="rId9" Target="../media/image101.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 Id="rId3" Target="../media/image10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4.png" Type="http://schemas.openxmlformats.org/officeDocument/2006/relationships/image"/><Relationship Id="rId11" Target="../media/image115.svg" Type="http://schemas.openxmlformats.org/officeDocument/2006/relationships/image"/><Relationship Id="rId12" Target="../media/image116.png" Type="http://schemas.openxmlformats.org/officeDocument/2006/relationships/image"/><Relationship Id="rId13" Target="../media/image117.svg" Type="http://schemas.openxmlformats.org/officeDocument/2006/relationships/image"/><Relationship Id="rId14" Target="../media/image118.png" Type="http://schemas.openxmlformats.org/officeDocument/2006/relationships/image"/><Relationship Id="rId15" Target="../media/image119.svg" Type="http://schemas.openxmlformats.org/officeDocument/2006/relationships/image"/><Relationship Id="rId16" Target="../media/image4.png" Type="http://schemas.openxmlformats.org/officeDocument/2006/relationships/image"/><Relationship Id="rId2" Target="../media/image106.png" Type="http://schemas.openxmlformats.org/officeDocument/2006/relationships/image"/><Relationship Id="rId3" Target="../media/image107.svg" Type="http://schemas.openxmlformats.org/officeDocument/2006/relationships/image"/><Relationship Id="rId4" Target="../media/image108.png" Type="http://schemas.openxmlformats.org/officeDocument/2006/relationships/image"/><Relationship Id="rId5" Target="../media/image109.svg" Type="http://schemas.openxmlformats.org/officeDocument/2006/relationships/image"/><Relationship Id="rId6" Target="../media/image110.png" Type="http://schemas.openxmlformats.org/officeDocument/2006/relationships/image"/><Relationship Id="rId7" Target="../media/image111.svg" Type="http://schemas.openxmlformats.org/officeDocument/2006/relationships/image"/><Relationship Id="rId8" Target="../media/image112.png" Type="http://schemas.openxmlformats.org/officeDocument/2006/relationships/image"/><Relationship Id="rId9" Target="../media/image113.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0.png" Type="http://schemas.openxmlformats.org/officeDocument/2006/relationships/image"/><Relationship Id="rId3" Target="../media/image121.svg" Type="http://schemas.openxmlformats.org/officeDocument/2006/relationships/image"/><Relationship Id="rId4" Target="../media/image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9.jpeg" Type="http://schemas.openxmlformats.org/officeDocument/2006/relationships/image"/><Relationship Id="rId2" Target="../media/image122.png" Type="http://schemas.openxmlformats.org/officeDocument/2006/relationships/image"/><Relationship Id="rId3" Target="../media/image123.svg" Type="http://schemas.openxmlformats.org/officeDocument/2006/relationships/image"/><Relationship Id="rId4" Target="../media/image124.jpeg" Type="http://schemas.openxmlformats.org/officeDocument/2006/relationships/image"/><Relationship Id="rId5" Target="../media/image125.png" Type="http://schemas.openxmlformats.org/officeDocument/2006/relationships/image"/><Relationship Id="rId6" Target="../media/image126.svg" Type="http://schemas.openxmlformats.org/officeDocument/2006/relationships/image"/><Relationship Id="rId7" Target="../media/image4.png" Type="http://schemas.openxmlformats.org/officeDocument/2006/relationships/image"/><Relationship Id="rId8" Target="../media/image127.jpeg" Type="http://schemas.openxmlformats.org/officeDocument/2006/relationships/image"/><Relationship Id="rId9" Target="../media/image128.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30.png" Type="http://schemas.openxmlformats.org/officeDocument/2006/relationships/image"/><Relationship Id="rId5" Target="../media/image131.svg" Type="http://schemas.openxmlformats.org/officeDocument/2006/relationships/image"/><Relationship Id="rId6" Target="../media/image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2.png" Type="http://schemas.openxmlformats.org/officeDocument/2006/relationships/image"/><Relationship Id="rId3" Target="../media/image133.svg" Type="http://schemas.openxmlformats.org/officeDocument/2006/relationships/image"/><Relationship Id="rId4" Target="../media/image4.png" Type="http://schemas.openxmlformats.org/officeDocument/2006/relationships/image"/><Relationship Id="rId5" Target="../media/image13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5.png" Type="http://schemas.openxmlformats.org/officeDocument/2006/relationships/image"/><Relationship Id="rId9"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jpe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4.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0.svg" Type="http://schemas.openxmlformats.org/officeDocument/2006/relationships/image"/><Relationship Id="rId17" Target="../media/image41.png" Type="http://schemas.openxmlformats.org/officeDocument/2006/relationships/image"/><Relationship Id="rId18" Target="../media/image42.svg" Type="http://schemas.openxmlformats.org/officeDocument/2006/relationships/image"/><Relationship Id="rId19" Target="../media/image43.png" Type="http://schemas.openxmlformats.org/officeDocument/2006/relationships/image"/><Relationship Id="rId2" Target="../media/image26.jpeg" Type="http://schemas.openxmlformats.org/officeDocument/2006/relationships/image"/><Relationship Id="rId20" Target="../media/image44.svg" Type="http://schemas.openxmlformats.org/officeDocument/2006/relationships/image"/><Relationship Id="rId21" Target="../media/image45.png" Type="http://schemas.openxmlformats.org/officeDocument/2006/relationships/image"/><Relationship Id="rId22" Target="../media/image46.svg" Type="http://schemas.openxmlformats.org/officeDocument/2006/relationships/image"/><Relationship Id="rId23" Target="../media/image47.png" Type="http://schemas.openxmlformats.org/officeDocument/2006/relationships/image"/><Relationship Id="rId24" Target="../media/image48.svg" Type="http://schemas.openxmlformats.org/officeDocument/2006/relationships/image"/><Relationship Id="rId25" Target="../media/image4.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svg" Type="http://schemas.openxmlformats.org/officeDocument/2006/relationships/image"/><Relationship Id="rId12" Target="../media/image4.png" Type="http://schemas.openxmlformats.org/officeDocument/2006/relationships/image"/><Relationship Id="rId2" Target="../media/image49.png" Type="http://schemas.openxmlformats.org/officeDocument/2006/relationships/image"/><Relationship Id="rId3" Target="../media/image50.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png" Type="http://schemas.openxmlformats.org/officeDocument/2006/relationships/image"/><Relationship Id="rId12" Target="../media/image69.svg" Type="http://schemas.openxmlformats.org/officeDocument/2006/relationships/image"/><Relationship Id="rId13" Target="../media/image70.png" Type="http://schemas.openxmlformats.org/officeDocument/2006/relationships/image"/><Relationship Id="rId14" Target="../media/image71.svg" Type="http://schemas.openxmlformats.org/officeDocument/2006/relationships/image"/><Relationship Id="rId15" Target="../media/image72.png" Type="http://schemas.openxmlformats.org/officeDocument/2006/relationships/image"/><Relationship Id="rId16" Target="../media/image73.svg" Type="http://schemas.openxmlformats.org/officeDocument/2006/relationships/image"/><Relationship Id="rId17" Target="../media/image74.png" Type="http://schemas.openxmlformats.org/officeDocument/2006/relationships/image"/><Relationship Id="rId18" Target="../media/image75.svg" Type="http://schemas.openxmlformats.org/officeDocument/2006/relationships/image"/><Relationship Id="rId19" Target="../media/image76.png" Type="http://schemas.openxmlformats.org/officeDocument/2006/relationships/image"/><Relationship Id="rId2" Target="../media/image59.png" Type="http://schemas.openxmlformats.org/officeDocument/2006/relationships/image"/><Relationship Id="rId20" Target="../media/image77.svg" Type="http://schemas.openxmlformats.org/officeDocument/2006/relationships/image"/><Relationship Id="rId21" Target="../media/image78.png" Type="http://schemas.openxmlformats.org/officeDocument/2006/relationships/image"/><Relationship Id="rId22" Target="../media/image79.svg" Type="http://schemas.openxmlformats.org/officeDocument/2006/relationships/image"/><Relationship Id="rId23" Target="../media/image4.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sp>
        <p:nvSpPr>
          <p:cNvPr name="Freeform 3" id="3"/>
          <p:cNvSpPr/>
          <p:nvPr/>
        </p:nvSpPr>
        <p:spPr>
          <a:xfrm flipH="false" flipV="false" rot="-2700000">
            <a:off x="4226452" y="2785792"/>
            <a:ext cx="16909587" cy="6118196"/>
          </a:xfrm>
          <a:custGeom>
            <a:avLst/>
            <a:gdLst/>
            <a:ahLst/>
            <a:cxnLst/>
            <a:rect r="r" b="b" t="t" l="l"/>
            <a:pathLst>
              <a:path h="6118196" w="16909587">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29077" y="312029"/>
            <a:ext cx="6796780" cy="6796780"/>
          </a:xfrm>
          <a:custGeom>
            <a:avLst/>
            <a:gdLst/>
            <a:ahLst/>
            <a:cxnLst/>
            <a:rect r="r" b="b" t="t" l="l"/>
            <a:pathLst>
              <a:path h="6796780" w="6796780">
                <a:moveTo>
                  <a:pt x="0" y="0"/>
                </a:moveTo>
                <a:lnTo>
                  <a:pt x="6796780" y="0"/>
                </a:lnTo>
                <a:lnTo>
                  <a:pt x="6796780" y="6796780"/>
                </a:lnTo>
                <a:lnTo>
                  <a:pt x="0" y="6796780"/>
                </a:lnTo>
                <a:lnTo>
                  <a:pt x="0" y="0"/>
                </a:lnTo>
                <a:close/>
              </a:path>
            </a:pathLst>
          </a:custGeom>
          <a:blipFill>
            <a:blip r:embed="rId5"/>
            <a:stretch>
              <a:fillRect l="-17321" t="-119520" r="-343079" b="-240880"/>
            </a:stretch>
          </a:blipFill>
        </p:spPr>
      </p:sp>
      <p:sp>
        <p:nvSpPr>
          <p:cNvPr name="Freeform 5" id="5"/>
          <p:cNvSpPr/>
          <p:nvPr/>
        </p:nvSpPr>
        <p:spPr>
          <a:xfrm flipH="false" flipV="false" rot="0">
            <a:off x="350675" y="484414"/>
            <a:ext cx="5637276" cy="8229600"/>
          </a:xfrm>
          <a:custGeom>
            <a:avLst/>
            <a:gdLst/>
            <a:ahLst/>
            <a:cxnLst/>
            <a:rect r="r" b="b" t="t" l="l"/>
            <a:pathLst>
              <a:path h="8229600" w="5637276">
                <a:moveTo>
                  <a:pt x="0" y="0"/>
                </a:moveTo>
                <a:lnTo>
                  <a:pt x="5637276" y="0"/>
                </a:lnTo>
                <a:lnTo>
                  <a:pt x="5637276" y="8229600"/>
                </a:lnTo>
                <a:lnTo>
                  <a:pt x="0" y="8229600"/>
                </a:lnTo>
                <a:lnTo>
                  <a:pt x="0" y="0"/>
                </a:lnTo>
                <a:close/>
              </a:path>
            </a:pathLst>
          </a:custGeom>
          <a:blipFill>
            <a:blip r:embed="rId6"/>
            <a:stretch>
              <a:fillRect l="0" t="0" r="0" b="0"/>
            </a:stretch>
          </a:blipFill>
        </p:spPr>
      </p:sp>
      <p:grpSp>
        <p:nvGrpSpPr>
          <p:cNvPr name="Group 6" id="6"/>
          <p:cNvGrpSpPr/>
          <p:nvPr/>
        </p:nvGrpSpPr>
        <p:grpSpPr>
          <a:xfrm rot="0">
            <a:off x="14087101" y="5425790"/>
            <a:ext cx="3562353" cy="4291404"/>
            <a:chOff x="0" y="0"/>
            <a:chExt cx="4749804" cy="5721872"/>
          </a:xfrm>
        </p:grpSpPr>
        <p:sp>
          <p:nvSpPr>
            <p:cNvPr name="TextBox 7" id="7"/>
            <p:cNvSpPr txBox="true"/>
            <p:nvPr/>
          </p:nvSpPr>
          <p:spPr>
            <a:xfrm rot="0">
              <a:off x="0" y="-19050"/>
              <a:ext cx="4749804" cy="464220"/>
            </a:xfrm>
            <a:prstGeom prst="rect">
              <a:avLst/>
            </a:prstGeom>
          </p:spPr>
          <p:txBody>
            <a:bodyPr anchor="t" rtlCol="false" tIns="0" lIns="0" bIns="0" rIns="0">
              <a:spAutoFit/>
            </a:bodyPr>
            <a:lstStyle/>
            <a:p>
              <a:pPr algn="r" marL="0" indent="0" lvl="0">
                <a:lnSpc>
                  <a:spcPts val="2859"/>
                </a:lnSpc>
                <a:spcBef>
                  <a:spcPct val="0"/>
                </a:spcBef>
              </a:pPr>
              <a:r>
                <a:rPr lang="en-US" sz="2199" spc="191" u="none">
                  <a:solidFill>
                    <a:srgbClr val="F8F8F8"/>
                  </a:solidFill>
                  <a:latin typeface="Be Vietnam Bold"/>
                </a:rPr>
                <a:t>PRESENTED TO</a:t>
              </a:r>
            </a:p>
          </p:txBody>
        </p:sp>
        <p:sp>
          <p:nvSpPr>
            <p:cNvPr name="TextBox 8" id="8"/>
            <p:cNvSpPr txBox="true"/>
            <p:nvPr/>
          </p:nvSpPr>
          <p:spPr>
            <a:xfrm rot="0">
              <a:off x="0" y="517410"/>
              <a:ext cx="4749804" cy="1083945"/>
            </a:xfrm>
            <a:prstGeom prst="rect">
              <a:avLst/>
            </a:prstGeom>
          </p:spPr>
          <p:txBody>
            <a:bodyPr anchor="t" rtlCol="false" tIns="0" lIns="0" bIns="0" rIns="0">
              <a:spAutoFit/>
            </a:bodyPr>
            <a:lstStyle/>
            <a:p>
              <a:pPr algn="r">
                <a:lnSpc>
                  <a:spcPts val="3359"/>
                </a:lnSpc>
              </a:pPr>
              <a:r>
                <a:rPr lang="en-US" sz="2400">
                  <a:solidFill>
                    <a:srgbClr val="F8F8F8"/>
                  </a:solidFill>
                  <a:latin typeface="IBM Plex Sans"/>
                </a:rPr>
                <a:t>Müjgan Defne Şevketbeyoğlu</a:t>
              </a:r>
            </a:p>
          </p:txBody>
        </p:sp>
        <p:sp>
          <p:nvSpPr>
            <p:cNvPr name="TextBox 9" id="9"/>
            <p:cNvSpPr txBox="true"/>
            <p:nvPr/>
          </p:nvSpPr>
          <p:spPr>
            <a:xfrm rot="0">
              <a:off x="0" y="5196727"/>
              <a:ext cx="4749804" cy="525145"/>
            </a:xfrm>
            <a:prstGeom prst="rect">
              <a:avLst/>
            </a:prstGeom>
          </p:spPr>
          <p:txBody>
            <a:bodyPr anchor="t" rtlCol="false" tIns="0" lIns="0" bIns="0" rIns="0">
              <a:spAutoFit/>
            </a:bodyPr>
            <a:lstStyle/>
            <a:p>
              <a:pPr algn="r">
                <a:lnSpc>
                  <a:spcPts val="3359"/>
                </a:lnSpc>
              </a:pPr>
            </a:p>
          </p:txBody>
        </p:sp>
        <p:sp>
          <p:nvSpPr>
            <p:cNvPr name="TextBox 10" id="10"/>
            <p:cNvSpPr txBox="true"/>
            <p:nvPr/>
          </p:nvSpPr>
          <p:spPr>
            <a:xfrm rot="0">
              <a:off x="0" y="3001962"/>
              <a:ext cx="4749804" cy="464220"/>
            </a:xfrm>
            <a:prstGeom prst="rect">
              <a:avLst/>
            </a:prstGeom>
          </p:spPr>
          <p:txBody>
            <a:bodyPr anchor="t" rtlCol="false" tIns="0" lIns="0" bIns="0" rIns="0">
              <a:spAutoFit/>
            </a:bodyPr>
            <a:lstStyle/>
            <a:p>
              <a:pPr algn="r" marL="0" indent="0" lvl="0">
                <a:lnSpc>
                  <a:spcPts val="2859"/>
                </a:lnSpc>
                <a:spcBef>
                  <a:spcPct val="0"/>
                </a:spcBef>
              </a:pPr>
              <a:r>
                <a:rPr lang="en-US" sz="2199" spc="191" u="none">
                  <a:solidFill>
                    <a:srgbClr val="F8F8F8"/>
                  </a:solidFill>
                  <a:latin typeface="Be Vietnam Bold"/>
                </a:rPr>
                <a:t>PRESENTED BY</a:t>
              </a:r>
            </a:p>
          </p:txBody>
        </p:sp>
        <p:sp>
          <p:nvSpPr>
            <p:cNvPr name="TextBox 11" id="11"/>
            <p:cNvSpPr txBox="true"/>
            <p:nvPr/>
          </p:nvSpPr>
          <p:spPr>
            <a:xfrm rot="0">
              <a:off x="0" y="3538422"/>
              <a:ext cx="4749804" cy="525145"/>
            </a:xfrm>
            <a:prstGeom prst="rect">
              <a:avLst/>
            </a:prstGeom>
          </p:spPr>
          <p:txBody>
            <a:bodyPr anchor="t" rtlCol="false" tIns="0" lIns="0" bIns="0" rIns="0">
              <a:spAutoFit/>
            </a:bodyPr>
            <a:lstStyle/>
            <a:p>
              <a:pPr algn="r">
                <a:lnSpc>
                  <a:spcPts val="3359"/>
                </a:lnSpc>
              </a:pPr>
              <a:r>
                <a:rPr lang="en-US" sz="2400">
                  <a:solidFill>
                    <a:srgbClr val="F8F8F8"/>
                  </a:solidFill>
                  <a:latin typeface="IBM Plex Sans"/>
                </a:rPr>
                <a:t>TEAM GEEM</a:t>
              </a:r>
            </a:p>
          </p:txBody>
        </p:sp>
      </p:grpSp>
      <p:sp>
        <p:nvSpPr>
          <p:cNvPr name="TextBox 12" id="12"/>
          <p:cNvSpPr txBox="true"/>
          <p:nvPr/>
        </p:nvSpPr>
        <p:spPr>
          <a:xfrm rot="0">
            <a:off x="637056" y="9136803"/>
            <a:ext cx="6631941" cy="580390"/>
          </a:xfrm>
          <a:prstGeom prst="rect">
            <a:avLst/>
          </a:prstGeom>
        </p:spPr>
        <p:txBody>
          <a:bodyPr anchor="t" rtlCol="false" tIns="0" lIns="0" bIns="0" rIns="0">
            <a:spAutoFit/>
          </a:bodyPr>
          <a:lstStyle/>
          <a:p>
            <a:pPr>
              <a:lnSpc>
                <a:spcPts val="4759"/>
              </a:lnSpc>
            </a:pPr>
            <a:r>
              <a:rPr lang="en-US" sz="3399">
                <a:solidFill>
                  <a:srgbClr val="F8F8F8"/>
                </a:solidFill>
                <a:latin typeface="IBM Plex Sans"/>
              </a:rPr>
              <a:t>GEEM HADİ GİDELİM</a:t>
            </a:r>
          </a:p>
        </p:txBody>
      </p:sp>
      <p:sp>
        <p:nvSpPr>
          <p:cNvPr name="Freeform 13" id="13"/>
          <p:cNvSpPr/>
          <p:nvPr/>
        </p:nvSpPr>
        <p:spPr>
          <a:xfrm flipH="false" flipV="false" rot="0">
            <a:off x="4998527" y="1605838"/>
            <a:ext cx="1207127" cy="1207127"/>
          </a:xfrm>
          <a:custGeom>
            <a:avLst/>
            <a:gdLst/>
            <a:ahLst/>
            <a:cxnLst/>
            <a:rect r="r" b="b" t="t" l="l"/>
            <a:pathLst>
              <a:path h="1207127" w="1207127">
                <a:moveTo>
                  <a:pt x="0" y="0"/>
                </a:moveTo>
                <a:lnTo>
                  <a:pt x="1207127" y="0"/>
                </a:lnTo>
                <a:lnTo>
                  <a:pt x="1207127" y="1207127"/>
                </a:lnTo>
                <a:lnTo>
                  <a:pt x="0" y="1207127"/>
                </a:lnTo>
                <a:lnTo>
                  <a:pt x="0" y="0"/>
                </a:lnTo>
                <a:close/>
              </a:path>
            </a:pathLst>
          </a:custGeom>
          <a:blipFill>
            <a:blip r:embed="rId5"/>
            <a:stretch>
              <a:fillRect l="0" t="0" r="0" b="0"/>
            </a:stretch>
          </a:blipFill>
        </p:spPr>
      </p:sp>
      <p:sp>
        <p:nvSpPr>
          <p:cNvPr name="TextBox 14" id="14"/>
          <p:cNvSpPr txBox="true"/>
          <p:nvPr/>
        </p:nvSpPr>
        <p:spPr>
          <a:xfrm rot="0">
            <a:off x="6205654" y="719354"/>
            <a:ext cx="8549843" cy="3758599"/>
          </a:xfrm>
          <a:prstGeom prst="rect">
            <a:avLst/>
          </a:prstGeom>
        </p:spPr>
        <p:txBody>
          <a:bodyPr anchor="t" rtlCol="false" tIns="0" lIns="0" bIns="0" rIns="0">
            <a:spAutoFit/>
          </a:bodyPr>
          <a:lstStyle/>
          <a:p>
            <a:pPr algn="ctr">
              <a:lnSpc>
                <a:spcPts val="30630"/>
              </a:lnSpc>
            </a:pPr>
            <a:r>
              <a:rPr lang="en-US" sz="21879">
                <a:solidFill>
                  <a:srgbClr val="F8F8F8"/>
                </a:solidFill>
                <a:latin typeface="Macabro Danger"/>
              </a:rPr>
              <a:t>GEEM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68762" y="-5126347"/>
            <a:ext cx="9667184" cy="9667184"/>
          </a:xfrm>
          <a:custGeom>
            <a:avLst/>
            <a:gdLst/>
            <a:ahLst/>
            <a:cxnLst/>
            <a:rect r="r" b="b" t="t" l="l"/>
            <a:pathLst>
              <a:path h="9667184" w="9667184">
                <a:moveTo>
                  <a:pt x="0" y="0"/>
                </a:moveTo>
                <a:lnTo>
                  <a:pt x="9667184" y="0"/>
                </a:lnTo>
                <a:lnTo>
                  <a:pt x="9667184" y="9667184"/>
                </a:lnTo>
                <a:lnTo>
                  <a:pt x="0" y="9667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74015" y="-1549673"/>
            <a:ext cx="11718015" cy="13386347"/>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F73E3"/>
            </a:solidFill>
          </p:spPr>
        </p:sp>
      </p:grpSp>
      <p:grpSp>
        <p:nvGrpSpPr>
          <p:cNvPr name="Group 5" id="5"/>
          <p:cNvGrpSpPr/>
          <p:nvPr/>
        </p:nvGrpSpPr>
        <p:grpSpPr>
          <a:xfrm rot="0">
            <a:off x="9478224" y="1282321"/>
            <a:ext cx="7781076" cy="7417805"/>
            <a:chOff x="0" y="0"/>
            <a:chExt cx="10374768" cy="9890407"/>
          </a:xfrm>
        </p:grpSpPr>
        <p:grpSp>
          <p:nvGrpSpPr>
            <p:cNvPr name="Group 6" id="6"/>
            <p:cNvGrpSpPr>
              <a:grpSpLocks noChangeAspect="true"/>
            </p:cNvGrpSpPr>
            <p:nvPr/>
          </p:nvGrpSpPr>
          <p:grpSpPr>
            <a:xfrm rot="0">
              <a:off x="923105" y="219372"/>
              <a:ext cx="9451663" cy="9451663"/>
              <a:chOff x="0" y="0"/>
              <a:chExt cx="10287000" cy="10287000"/>
            </a:xfrm>
          </p:grpSpPr>
          <p:sp>
            <p:nvSpPr>
              <p:cNvPr name="Freeform 7" id="7"/>
              <p:cNvSpPr/>
              <p:nvPr/>
            </p:nvSpPr>
            <p:spPr>
              <a:xfrm flipH="false" flipV="false" rot="0">
                <a:off x="0" y="-63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alpha val="24706"/>
                </a:srgbClr>
              </a:solidFill>
            </p:spPr>
          </p:sp>
          <p:sp>
            <p:nvSpPr>
              <p:cNvPr name="Freeform 8" id="8"/>
              <p:cNvSpPr/>
              <p:nvPr/>
            </p:nvSpPr>
            <p:spPr>
              <a:xfrm flipH="false" flipV="false" rot="0">
                <a:off x="0" y="20510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alpha val="24706"/>
                </a:srgbClr>
              </a:solidFill>
            </p:spPr>
          </p:sp>
          <p:sp>
            <p:nvSpPr>
              <p:cNvPr name="Freeform 9" id="9"/>
              <p:cNvSpPr/>
              <p:nvPr/>
            </p:nvSpPr>
            <p:spPr>
              <a:xfrm flipH="false" flipV="false" rot="0">
                <a:off x="0" y="41084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alpha val="24706"/>
                </a:srgbClr>
              </a:solidFill>
            </p:spPr>
          </p:sp>
          <p:sp>
            <p:nvSpPr>
              <p:cNvPr name="Freeform 10" id="10"/>
              <p:cNvSpPr/>
              <p:nvPr/>
            </p:nvSpPr>
            <p:spPr>
              <a:xfrm flipH="false" flipV="false" rot="0">
                <a:off x="0" y="61658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alpha val="24706"/>
                </a:srgbClr>
              </a:solidFill>
            </p:spPr>
          </p:sp>
          <p:sp>
            <p:nvSpPr>
              <p:cNvPr name="Freeform 11" id="11"/>
              <p:cNvSpPr/>
              <p:nvPr/>
            </p:nvSpPr>
            <p:spPr>
              <a:xfrm flipH="false" flipV="false" rot="0">
                <a:off x="0" y="82232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alpha val="24706"/>
                </a:srgbClr>
              </a:solidFill>
            </p:spPr>
          </p:sp>
          <p:sp>
            <p:nvSpPr>
              <p:cNvPr name="Freeform 12" id="12"/>
              <p:cNvSpPr/>
              <p:nvPr/>
            </p:nvSpPr>
            <p:spPr>
              <a:xfrm flipH="false" flipV="false" rot="0">
                <a:off x="0" y="102806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alpha val="60000"/>
                </a:srgbClr>
              </a:solidFill>
            </p:spPr>
          </p:sp>
        </p:grpSp>
        <p:sp>
          <p:nvSpPr>
            <p:cNvPr name="TextBox 13" id="13"/>
            <p:cNvSpPr txBox="true"/>
            <p:nvPr/>
          </p:nvSpPr>
          <p:spPr>
            <a:xfrm rot="0">
              <a:off x="0" y="-38100"/>
              <a:ext cx="736406" cy="476844"/>
            </a:xfrm>
            <a:prstGeom prst="rect">
              <a:avLst/>
            </a:prstGeom>
          </p:spPr>
          <p:txBody>
            <a:bodyPr anchor="t" rtlCol="false" tIns="0" lIns="0" bIns="0" rIns="0">
              <a:spAutoFit/>
            </a:bodyPr>
            <a:lstStyle/>
            <a:p>
              <a:pPr algn="r">
                <a:lnSpc>
                  <a:spcPts val="3087"/>
                </a:lnSpc>
              </a:pPr>
              <a:r>
                <a:rPr lang="en-US" sz="2205">
                  <a:solidFill>
                    <a:srgbClr val="000000"/>
                  </a:solidFill>
                  <a:latin typeface="Open Sans Light"/>
                </a:rPr>
                <a:t>125 </a:t>
              </a:r>
            </a:p>
          </p:txBody>
        </p:sp>
        <p:sp>
          <p:nvSpPr>
            <p:cNvPr name="TextBox 14" id="14"/>
            <p:cNvSpPr txBox="true"/>
            <p:nvPr/>
          </p:nvSpPr>
          <p:spPr>
            <a:xfrm rot="0">
              <a:off x="0" y="1852233"/>
              <a:ext cx="736406" cy="476844"/>
            </a:xfrm>
            <a:prstGeom prst="rect">
              <a:avLst/>
            </a:prstGeom>
          </p:spPr>
          <p:txBody>
            <a:bodyPr anchor="t" rtlCol="false" tIns="0" lIns="0" bIns="0" rIns="0">
              <a:spAutoFit/>
            </a:bodyPr>
            <a:lstStyle/>
            <a:p>
              <a:pPr algn="r">
                <a:lnSpc>
                  <a:spcPts val="3087"/>
                </a:lnSpc>
              </a:pPr>
              <a:r>
                <a:rPr lang="en-US" sz="2205">
                  <a:solidFill>
                    <a:srgbClr val="000000"/>
                  </a:solidFill>
                  <a:latin typeface="Open Sans Light"/>
                </a:rPr>
                <a:t>100 </a:t>
              </a:r>
            </a:p>
          </p:txBody>
        </p:sp>
        <p:sp>
          <p:nvSpPr>
            <p:cNvPr name="TextBox 15" id="15"/>
            <p:cNvSpPr txBox="true"/>
            <p:nvPr/>
          </p:nvSpPr>
          <p:spPr>
            <a:xfrm rot="0">
              <a:off x="213136" y="3742565"/>
              <a:ext cx="523269" cy="476844"/>
            </a:xfrm>
            <a:prstGeom prst="rect">
              <a:avLst/>
            </a:prstGeom>
          </p:spPr>
          <p:txBody>
            <a:bodyPr anchor="t" rtlCol="false" tIns="0" lIns="0" bIns="0" rIns="0">
              <a:spAutoFit/>
            </a:bodyPr>
            <a:lstStyle/>
            <a:p>
              <a:pPr algn="r">
                <a:lnSpc>
                  <a:spcPts val="3087"/>
                </a:lnSpc>
              </a:pPr>
              <a:r>
                <a:rPr lang="en-US" sz="2205">
                  <a:solidFill>
                    <a:srgbClr val="000000"/>
                  </a:solidFill>
                  <a:latin typeface="Open Sans Light"/>
                </a:rPr>
                <a:t>75 </a:t>
              </a:r>
            </a:p>
          </p:txBody>
        </p:sp>
        <p:sp>
          <p:nvSpPr>
            <p:cNvPr name="TextBox 16" id="16"/>
            <p:cNvSpPr txBox="true"/>
            <p:nvPr/>
          </p:nvSpPr>
          <p:spPr>
            <a:xfrm rot="0">
              <a:off x="213136" y="5632898"/>
              <a:ext cx="523269" cy="476844"/>
            </a:xfrm>
            <a:prstGeom prst="rect">
              <a:avLst/>
            </a:prstGeom>
          </p:spPr>
          <p:txBody>
            <a:bodyPr anchor="t" rtlCol="false" tIns="0" lIns="0" bIns="0" rIns="0">
              <a:spAutoFit/>
            </a:bodyPr>
            <a:lstStyle/>
            <a:p>
              <a:pPr algn="r">
                <a:lnSpc>
                  <a:spcPts val="3087"/>
                </a:lnSpc>
              </a:pPr>
              <a:r>
                <a:rPr lang="en-US" sz="2205">
                  <a:solidFill>
                    <a:srgbClr val="000000"/>
                  </a:solidFill>
                  <a:latin typeface="Open Sans Light"/>
                </a:rPr>
                <a:t>50 </a:t>
              </a:r>
            </a:p>
          </p:txBody>
        </p:sp>
        <p:sp>
          <p:nvSpPr>
            <p:cNvPr name="TextBox 17" id="17"/>
            <p:cNvSpPr txBox="true"/>
            <p:nvPr/>
          </p:nvSpPr>
          <p:spPr>
            <a:xfrm rot="0">
              <a:off x="213136" y="7523230"/>
              <a:ext cx="523269" cy="476844"/>
            </a:xfrm>
            <a:prstGeom prst="rect">
              <a:avLst/>
            </a:prstGeom>
          </p:spPr>
          <p:txBody>
            <a:bodyPr anchor="t" rtlCol="false" tIns="0" lIns="0" bIns="0" rIns="0">
              <a:spAutoFit/>
            </a:bodyPr>
            <a:lstStyle/>
            <a:p>
              <a:pPr algn="r">
                <a:lnSpc>
                  <a:spcPts val="3087"/>
                </a:lnSpc>
              </a:pPr>
              <a:r>
                <a:rPr lang="en-US" sz="2205">
                  <a:solidFill>
                    <a:srgbClr val="000000"/>
                  </a:solidFill>
                  <a:latin typeface="Open Sans Light"/>
                </a:rPr>
                <a:t>25 </a:t>
              </a:r>
            </a:p>
          </p:txBody>
        </p:sp>
        <p:sp>
          <p:nvSpPr>
            <p:cNvPr name="TextBox 18" id="18"/>
            <p:cNvSpPr txBox="true"/>
            <p:nvPr/>
          </p:nvSpPr>
          <p:spPr>
            <a:xfrm rot="0">
              <a:off x="426273" y="9413563"/>
              <a:ext cx="310133" cy="476844"/>
            </a:xfrm>
            <a:prstGeom prst="rect">
              <a:avLst/>
            </a:prstGeom>
          </p:spPr>
          <p:txBody>
            <a:bodyPr anchor="t" rtlCol="false" tIns="0" lIns="0" bIns="0" rIns="0">
              <a:spAutoFit/>
            </a:bodyPr>
            <a:lstStyle/>
            <a:p>
              <a:pPr algn="r">
                <a:lnSpc>
                  <a:spcPts val="3087"/>
                </a:lnSpc>
              </a:pPr>
              <a:r>
                <a:rPr lang="en-US" sz="2205">
                  <a:solidFill>
                    <a:srgbClr val="000000"/>
                  </a:solidFill>
                  <a:latin typeface="Open Sans Light"/>
                </a:rPr>
                <a:t>0 </a:t>
              </a:r>
            </a:p>
          </p:txBody>
        </p:sp>
        <p:grpSp>
          <p:nvGrpSpPr>
            <p:cNvPr name="Group 19" id="19"/>
            <p:cNvGrpSpPr>
              <a:grpSpLocks noChangeAspect="true"/>
            </p:cNvGrpSpPr>
            <p:nvPr/>
          </p:nvGrpSpPr>
          <p:grpSpPr>
            <a:xfrm rot="0">
              <a:off x="1868271" y="294985"/>
              <a:ext cx="7561330" cy="9376050"/>
              <a:chOff x="1028700" y="82296"/>
              <a:chExt cx="8229600" cy="10204704"/>
            </a:xfrm>
          </p:grpSpPr>
          <p:sp>
            <p:nvSpPr>
              <p:cNvPr name="Freeform 20" id="20"/>
              <p:cNvSpPr/>
              <p:nvPr/>
            </p:nvSpPr>
            <p:spPr>
              <a:xfrm flipH="false" flipV="false" rot="0">
                <a:off x="1028700" y="82296"/>
                <a:ext cx="8229600" cy="10204704"/>
              </a:xfrm>
              <a:custGeom>
                <a:avLst/>
                <a:gdLst/>
                <a:ahLst/>
                <a:cxnLst/>
                <a:rect r="r" b="b" t="t" l="l"/>
                <a:pathLst>
                  <a:path h="10204704" w="8229600">
                    <a:moveTo>
                      <a:pt x="0" y="10204704"/>
                    </a:moveTo>
                    <a:lnTo>
                      <a:pt x="0" y="7735824"/>
                    </a:lnTo>
                    <a:lnTo>
                      <a:pt x="2057400" y="6419088"/>
                    </a:lnTo>
                    <a:lnTo>
                      <a:pt x="4114800" y="3374136"/>
                    </a:lnTo>
                    <a:lnTo>
                      <a:pt x="6172200" y="3209544"/>
                    </a:lnTo>
                    <a:lnTo>
                      <a:pt x="8229600" y="0"/>
                    </a:lnTo>
                    <a:lnTo>
                      <a:pt x="8229600" y="10204704"/>
                    </a:lnTo>
                    <a:close/>
                  </a:path>
                </a:pathLst>
              </a:custGeom>
              <a:solidFill>
                <a:srgbClr val="555CB3">
                  <a:alpha val="64706"/>
                </a:srgbClr>
              </a:solidFill>
            </p:spPr>
          </p:sp>
          <p:sp>
            <p:nvSpPr>
              <p:cNvPr name="Freeform 21" id="21"/>
              <p:cNvSpPr/>
              <p:nvPr/>
            </p:nvSpPr>
            <p:spPr>
              <a:xfrm flipH="false" flipV="false" rot="0">
                <a:off x="1028700" y="3538728"/>
                <a:ext cx="8229600" cy="6748272"/>
              </a:xfrm>
              <a:custGeom>
                <a:avLst/>
                <a:gdLst/>
                <a:ahLst/>
                <a:cxnLst/>
                <a:rect r="r" b="b" t="t" l="l"/>
                <a:pathLst>
                  <a:path h="6748272" w="8229600">
                    <a:moveTo>
                      <a:pt x="0" y="6748272"/>
                    </a:moveTo>
                    <a:lnTo>
                      <a:pt x="0" y="5760720"/>
                    </a:lnTo>
                    <a:lnTo>
                      <a:pt x="2057400" y="5431536"/>
                    </a:lnTo>
                    <a:lnTo>
                      <a:pt x="4114800" y="1975104"/>
                    </a:lnTo>
                    <a:lnTo>
                      <a:pt x="6172200" y="3044952"/>
                    </a:lnTo>
                    <a:lnTo>
                      <a:pt x="8229600" y="0"/>
                    </a:lnTo>
                    <a:lnTo>
                      <a:pt x="8229600" y="6748272"/>
                    </a:lnTo>
                    <a:close/>
                  </a:path>
                </a:pathLst>
              </a:custGeom>
              <a:solidFill>
                <a:srgbClr val="555CB3">
                  <a:alpha val="64706"/>
                </a:srgbClr>
              </a:solidFill>
            </p:spPr>
          </p:sp>
          <p:sp>
            <p:nvSpPr>
              <p:cNvPr name="Freeform 22" id="22"/>
              <p:cNvSpPr/>
              <p:nvPr/>
            </p:nvSpPr>
            <p:spPr>
              <a:xfrm flipH="false" flipV="false" rot="0">
                <a:off x="1028700" y="7159752"/>
                <a:ext cx="8229600" cy="3127248"/>
              </a:xfrm>
              <a:custGeom>
                <a:avLst/>
                <a:gdLst/>
                <a:ahLst/>
                <a:cxnLst/>
                <a:rect r="r" b="b" t="t" l="l"/>
                <a:pathLst>
                  <a:path h="3127248" w="8229600">
                    <a:moveTo>
                      <a:pt x="0" y="3127248"/>
                    </a:moveTo>
                    <a:lnTo>
                      <a:pt x="0" y="3127248"/>
                    </a:lnTo>
                    <a:lnTo>
                      <a:pt x="2057400" y="2139696"/>
                    </a:lnTo>
                    <a:lnTo>
                      <a:pt x="4114800" y="0"/>
                    </a:lnTo>
                    <a:lnTo>
                      <a:pt x="6172200" y="658368"/>
                    </a:lnTo>
                    <a:lnTo>
                      <a:pt x="8229600" y="493776"/>
                    </a:lnTo>
                    <a:lnTo>
                      <a:pt x="8229600" y="3127248"/>
                    </a:lnTo>
                    <a:close/>
                  </a:path>
                </a:pathLst>
              </a:custGeom>
              <a:solidFill>
                <a:srgbClr val="555CB3">
                  <a:alpha val="64706"/>
                </a:srgbClr>
              </a:solidFill>
            </p:spPr>
          </p:sp>
        </p:grpSp>
      </p:grpSp>
      <p:sp>
        <p:nvSpPr>
          <p:cNvPr name="TextBox 23" id="23"/>
          <p:cNvSpPr txBox="true"/>
          <p:nvPr/>
        </p:nvSpPr>
        <p:spPr>
          <a:xfrm rot="0">
            <a:off x="1028700" y="2615486"/>
            <a:ext cx="6980061" cy="1800926"/>
          </a:xfrm>
          <a:prstGeom prst="rect">
            <a:avLst/>
          </a:prstGeom>
        </p:spPr>
        <p:txBody>
          <a:bodyPr anchor="t" rtlCol="false" tIns="0" lIns="0" bIns="0" rIns="0">
            <a:spAutoFit/>
          </a:bodyPr>
          <a:lstStyle/>
          <a:p>
            <a:pPr>
              <a:lnSpc>
                <a:spcPts val="6742"/>
              </a:lnSpc>
            </a:pPr>
            <a:r>
              <a:rPr lang="en-US" sz="8123">
                <a:solidFill>
                  <a:srgbClr val="FFFFFF"/>
                </a:solidFill>
                <a:latin typeface="Open Sans Extra Bold"/>
              </a:rPr>
              <a:t>Verilerin Analizi</a:t>
            </a:r>
          </a:p>
        </p:txBody>
      </p:sp>
      <p:sp>
        <p:nvSpPr>
          <p:cNvPr name="TextBox 24" id="24"/>
          <p:cNvSpPr txBox="true"/>
          <p:nvPr/>
        </p:nvSpPr>
        <p:spPr>
          <a:xfrm rot="0">
            <a:off x="1028700" y="4483687"/>
            <a:ext cx="6093115" cy="3453130"/>
          </a:xfrm>
          <a:prstGeom prst="rect">
            <a:avLst/>
          </a:prstGeom>
        </p:spPr>
        <p:txBody>
          <a:bodyPr anchor="t" rtlCol="false" tIns="0" lIns="0" bIns="0" rIns="0">
            <a:spAutoFit/>
          </a:bodyPr>
          <a:lstStyle/>
          <a:p>
            <a:pPr algn="just">
              <a:lnSpc>
                <a:spcPts val="3920"/>
              </a:lnSpc>
            </a:pPr>
            <a:r>
              <a:rPr lang="en-US" sz="2800">
                <a:solidFill>
                  <a:srgbClr val="FFFFFF"/>
                </a:solidFill>
                <a:latin typeface="Open Sans Light"/>
              </a:rPr>
              <a:t>Yapılan anketler, odak grupları ve alan çalışmaları doğrultusunda elde edilen verilerle; Seyahat ederken bir yardım arayışının bulunması, uygulama kullanımı ihtiyacı, gibi faktörler tüketicinin ihtiyacı olan bir alan ve bu alan hızla artış göstermekte.  </a:t>
            </a:r>
          </a:p>
        </p:txBody>
      </p:sp>
      <p:sp>
        <p:nvSpPr>
          <p:cNvPr name="Freeform 25" id="25"/>
          <p:cNvSpPr/>
          <p:nvPr/>
        </p:nvSpPr>
        <p:spPr>
          <a:xfrm flipH="false" flipV="false" rot="0">
            <a:off x="-639743" y="-684009"/>
            <a:ext cx="4286247" cy="4286247"/>
          </a:xfrm>
          <a:custGeom>
            <a:avLst/>
            <a:gdLst/>
            <a:ahLst/>
            <a:cxnLst/>
            <a:rect r="r" b="b" t="t" l="l"/>
            <a:pathLst>
              <a:path h="4286247" w="4286247">
                <a:moveTo>
                  <a:pt x="0" y="0"/>
                </a:moveTo>
                <a:lnTo>
                  <a:pt x="4286247" y="0"/>
                </a:lnTo>
                <a:lnTo>
                  <a:pt x="4286247" y="4286246"/>
                </a:lnTo>
                <a:lnTo>
                  <a:pt x="0" y="4286246"/>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26448"/>
            <a:ext cx="18288000" cy="13601700"/>
          </a:xfrm>
          <a:custGeom>
            <a:avLst/>
            <a:gdLst/>
            <a:ahLst/>
            <a:cxnLst/>
            <a:rect r="r" b="b" t="t" l="l"/>
            <a:pathLst>
              <a:path h="13601700" w="18288000">
                <a:moveTo>
                  <a:pt x="0" y="0"/>
                </a:moveTo>
                <a:lnTo>
                  <a:pt x="18288000" y="0"/>
                </a:lnTo>
                <a:lnTo>
                  <a:pt x="18288000" y="13601700"/>
                </a:lnTo>
                <a:lnTo>
                  <a:pt x="0" y="13601700"/>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5151">
            <a:off x="1368078" y="5775668"/>
            <a:ext cx="15891231" cy="0"/>
          </a:xfrm>
          <a:prstGeom prst="line">
            <a:avLst/>
          </a:prstGeom>
          <a:ln cap="flat" w="47625">
            <a:solidFill>
              <a:srgbClr val="775F50"/>
            </a:solidFill>
            <a:prstDash val="solid"/>
            <a:headEnd type="none" len="sm" w="sm"/>
            <a:tailEnd type="none" len="sm" w="sm"/>
          </a:ln>
        </p:spPr>
      </p:sp>
      <p:sp>
        <p:nvSpPr>
          <p:cNvPr name="Freeform 4" id="4"/>
          <p:cNvSpPr/>
          <p:nvPr/>
        </p:nvSpPr>
        <p:spPr>
          <a:xfrm flipH="false" flipV="false" rot="-770223">
            <a:off x="2548600" y="-2305056"/>
            <a:ext cx="2818638" cy="4114800"/>
          </a:xfrm>
          <a:custGeom>
            <a:avLst/>
            <a:gdLst/>
            <a:ahLst/>
            <a:cxnLst/>
            <a:rect r="r" b="b" t="t" l="l"/>
            <a:pathLst>
              <a:path h="4114800" w="2818638">
                <a:moveTo>
                  <a:pt x="0" y="0"/>
                </a:moveTo>
                <a:lnTo>
                  <a:pt x="2818638" y="0"/>
                </a:lnTo>
                <a:lnTo>
                  <a:pt x="281863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67918">
            <a:off x="-3128789" y="7743113"/>
            <a:ext cx="7187424" cy="4114800"/>
          </a:xfrm>
          <a:custGeom>
            <a:avLst/>
            <a:gdLst/>
            <a:ahLst/>
            <a:cxnLst/>
            <a:rect r="r" b="b" t="t" l="l"/>
            <a:pathLst>
              <a:path h="4114800" w="7187424">
                <a:moveTo>
                  <a:pt x="0" y="0"/>
                </a:moveTo>
                <a:lnTo>
                  <a:pt x="7187424" y="0"/>
                </a:lnTo>
                <a:lnTo>
                  <a:pt x="71874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683403" y="3478100"/>
            <a:ext cx="2402250" cy="855801"/>
          </a:xfrm>
          <a:custGeom>
            <a:avLst/>
            <a:gdLst/>
            <a:ahLst/>
            <a:cxnLst/>
            <a:rect r="r" b="b" t="t" l="l"/>
            <a:pathLst>
              <a:path h="855801" w="2402250">
                <a:moveTo>
                  <a:pt x="0" y="0"/>
                </a:moveTo>
                <a:lnTo>
                  <a:pt x="2402250" y="0"/>
                </a:lnTo>
                <a:lnTo>
                  <a:pt x="2402250" y="855801"/>
                </a:lnTo>
                <a:lnTo>
                  <a:pt x="0" y="8558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683403" y="7469568"/>
            <a:ext cx="2402250" cy="855801"/>
          </a:xfrm>
          <a:custGeom>
            <a:avLst/>
            <a:gdLst/>
            <a:ahLst/>
            <a:cxnLst/>
            <a:rect r="r" b="b" t="t" l="l"/>
            <a:pathLst>
              <a:path h="855801" w="2402250">
                <a:moveTo>
                  <a:pt x="0" y="0"/>
                </a:moveTo>
                <a:lnTo>
                  <a:pt x="2402250" y="0"/>
                </a:lnTo>
                <a:lnTo>
                  <a:pt x="2402250" y="855801"/>
                </a:lnTo>
                <a:lnTo>
                  <a:pt x="0" y="8558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2202347" y="3478100"/>
            <a:ext cx="2402250" cy="855801"/>
          </a:xfrm>
          <a:custGeom>
            <a:avLst/>
            <a:gdLst/>
            <a:ahLst/>
            <a:cxnLst/>
            <a:rect r="r" b="b" t="t" l="l"/>
            <a:pathLst>
              <a:path h="855801" w="2402250">
                <a:moveTo>
                  <a:pt x="0" y="0"/>
                </a:moveTo>
                <a:lnTo>
                  <a:pt x="2402250" y="0"/>
                </a:lnTo>
                <a:lnTo>
                  <a:pt x="2402250" y="855801"/>
                </a:lnTo>
                <a:lnTo>
                  <a:pt x="0" y="8558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202347" y="7469568"/>
            <a:ext cx="2402250" cy="855801"/>
          </a:xfrm>
          <a:custGeom>
            <a:avLst/>
            <a:gdLst/>
            <a:ahLst/>
            <a:cxnLst/>
            <a:rect r="r" b="b" t="t" l="l"/>
            <a:pathLst>
              <a:path h="855801" w="2402250">
                <a:moveTo>
                  <a:pt x="0" y="0"/>
                </a:moveTo>
                <a:lnTo>
                  <a:pt x="2402250" y="0"/>
                </a:lnTo>
                <a:lnTo>
                  <a:pt x="2402250" y="855801"/>
                </a:lnTo>
                <a:lnTo>
                  <a:pt x="0" y="8558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6447036" y="3354768"/>
            <a:ext cx="3862768" cy="4114800"/>
          </a:xfrm>
          <a:custGeom>
            <a:avLst/>
            <a:gdLst/>
            <a:ahLst/>
            <a:cxnLst/>
            <a:rect r="r" b="b" t="t" l="l"/>
            <a:pathLst>
              <a:path h="4114800" w="3862768">
                <a:moveTo>
                  <a:pt x="0" y="0"/>
                </a:moveTo>
                <a:lnTo>
                  <a:pt x="3862769" y="0"/>
                </a:lnTo>
                <a:lnTo>
                  <a:pt x="386276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8079991" y="4753182"/>
            <a:ext cx="2128018" cy="2116411"/>
          </a:xfrm>
          <a:custGeom>
            <a:avLst/>
            <a:gdLst/>
            <a:ahLst/>
            <a:cxnLst/>
            <a:rect r="r" b="b" t="t" l="l"/>
            <a:pathLst>
              <a:path h="2116411" w="2128018">
                <a:moveTo>
                  <a:pt x="0" y="0"/>
                </a:moveTo>
                <a:lnTo>
                  <a:pt x="2128018" y="0"/>
                </a:lnTo>
                <a:lnTo>
                  <a:pt x="2128018" y="2116410"/>
                </a:lnTo>
                <a:lnTo>
                  <a:pt x="0" y="21164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4884528" y="676805"/>
            <a:ext cx="8518944" cy="580280"/>
          </a:xfrm>
          <a:prstGeom prst="rect">
            <a:avLst/>
          </a:prstGeom>
        </p:spPr>
        <p:txBody>
          <a:bodyPr anchor="t" rtlCol="false" tIns="0" lIns="0" bIns="0" rIns="0">
            <a:spAutoFit/>
          </a:bodyPr>
          <a:lstStyle/>
          <a:p>
            <a:pPr algn="ctr">
              <a:lnSpc>
                <a:spcPts val="4766"/>
              </a:lnSpc>
            </a:pPr>
            <a:r>
              <a:rPr lang="en-US" sz="3404">
                <a:solidFill>
                  <a:srgbClr val="456782"/>
                </a:solidFill>
                <a:latin typeface="Open Sans Bold"/>
              </a:rPr>
              <a:t>SWOT ANALİZİ</a:t>
            </a:r>
          </a:p>
        </p:txBody>
      </p:sp>
      <p:sp>
        <p:nvSpPr>
          <p:cNvPr name="TextBox 13" id="13"/>
          <p:cNvSpPr txBox="true"/>
          <p:nvPr/>
        </p:nvSpPr>
        <p:spPr>
          <a:xfrm rot="0">
            <a:off x="4884528" y="1209348"/>
            <a:ext cx="8518944" cy="389256"/>
          </a:xfrm>
          <a:prstGeom prst="rect">
            <a:avLst/>
          </a:prstGeom>
        </p:spPr>
        <p:txBody>
          <a:bodyPr anchor="t" rtlCol="false" tIns="0" lIns="0" bIns="0" rIns="0">
            <a:spAutoFit/>
          </a:bodyPr>
          <a:lstStyle/>
          <a:p>
            <a:pPr algn="ctr">
              <a:lnSpc>
                <a:spcPts val="3219"/>
              </a:lnSpc>
            </a:pPr>
            <a:r>
              <a:rPr lang="en-US" sz="2299">
                <a:solidFill>
                  <a:srgbClr val="000000"/>
                </a:solidFill>
                <a:latin typeface="Garet"/>
              </a:rPr>
              <a:t>GEEM</a:t>
            </a:r>
          </a:p>
        </p:txBody>
      </p:sp>
      <p:sp>
        <p:nvSpPr>
          <p:cNvPr name="TextBox 14" id="14"/>
          <p:cNvSpPr txBox="true"/>
          <p:nvPr/>
        </p:nvSpPr>
        <p:spPr>
          <a:xfrm rot="0">
            <a:off x="3683403" y="3672225"/>
            <a:ext cx="2402250" cy="349112"/>
          </a:xfrm>
          <a:prstGeom prst="rect">
            <a:avLst/>
          </a:prstGeom>
        </p:spPr>
        <p:txBody>
          <a:bodyPr anchor="t" rtlCol="false" tIns="0" lIns="0" bIns="0" rIns="0">
            <a:spAutoFit/>
          </a:bodyPr>
          <a:lstStyle/>
          <a:p>
            <a:pPr algn="ctr">
              <a:lnSpc>
                <a:spcPts val="2807"/>
              </a:lnSpc>
            </a:pPr>
            <a:r>
              <a:rPr lang="en-US" sz="2005">
                <a:solidFill>
                  <a:srgbClr val="FFFFFF"/>
                </a:solidFill>
                <a:latin typeface="Garet Bold"/>
              </a:rPr>
              <a:t>GÜÇLÜ YÖNLER</a:t>
            </a:r>
          </a:p>
        </p:txBody>
      </p:sp>
      <p:sp>
        <p:nvSpPr>
          <p:cNvPr name="TextBox 15" id="15"/>
          <p:cNvSpPr txBox="true"/>
          <p:nvPr/>
        </p:nvSpPr>
        <p:spPr>
          <a:xfrm rot="0">
            <a:off x="3683403" y="7663693"/>
            <a:ext cx="2402250" cy="349112"/>
          </a:xfrm>
          <a:prstGeom prst="rect">
            <a:avLst/>
          </a:prstGeom>
        </p:spPr>
        <p:txBody>
          <a:bodyPr anchor="t" rtlCol="false" tIns="0" lIns="0" bIns="0" rIns="0">
            <a:spAutoFit/>
          </a:bodyPr>
          <a:lstStyle/>
          <a:p>
            <a:pPr algn="ctr">
              <a:lnSpc>
                <a:spcPts val="2807"/>
              </a:lnSpc>
            </a:pPr>
            <a:r>
              <a:rPr lang="en-US" sz="2005">
                <a:solidFill>
                  <a:srgbClr val="FFFFFF"/>
                </a:solidFill>
                <a:latin typeface="Garet Bold"/>
              </a:rPr>
              <a:t>FIRSATLAR</a:t>
            </a:r>
          </a:p>
        </p:txBody>
      </p:sp>
      <p:sp>
        <p:nvSpPr>
          <p:cNvPr name="TextBox 16" id="16"/>
          <p:cNvSpPr txBox="true"/>
          <p:nvPr/>
        </p:nvSpPr>
        <p:spPr>
          <a:xfrm rot="0">
            <a:off x="12202347" y="3672225"/>
            <a:ext cx="2402250" cy="349112"/>
          </a:xfrm>
          <a:prstGeom prst="rect">
            <a:avLst/>
          </a:prstGeom>
        </p:spPr>
        <p:txBody>
          <a:bodyPr anchor="t" rtlCol="false" tIns="0" lIns="0" bIns="0" rIns="0">
            <a:spAutoFit/>
          </a:bodyPr>
          <a:lstStyle/>
          <a:p>
            <a:pPr algn="ctr">
              <a:lnSpc>
                <a:spcPts val="2807"/>
              </a:lnSpc>
            </a:pPr>
            <a:r>
              <a:rPr lang="en-US" sz="2005">
                <a:solidFill>
                  <a:srgbClr val="FFFFFF"/>
                </a:solidFill>
                <a:latin typeface="Garet Bold"/>
              </a:rPr>
              <a:t>ZAYIF YÖNLER</a:t>
            </a:r>
          </a:p>
        </p:txBody>
      </p:sp>
      <p:sp>
        <p:nvSpPr>
          <p:cNvPr name="TextBox 17" id="17"/>
          <p:cNvSpPr txBox="true"/>
          <p:nvPr/>
        </p:nvSpPr>
        <p:spPr>
          <a:xfrm rot="0">
            <a:off x="12202347" y="7663693"/>
            <a:ext cx="2402250" cy="349112"/>
          </a:xfrm>
          <a:prstGeom prst="rect">
            <a:avLst/>
          </a:prstGeom>
        </p:spPr>
        <p:txBody>
          <a:bodyPr anchor="t" rtlCol="false" tIns="0" lIns="0" bIns="0" rIns="0">
            <a:spAutoFit/>
          </a:bodyPr>
          <a:lstStyle/>
          <a:p>
            <a:pPr algn="ctr">
              <a:lnSpc>
                <a:spcPts val="2807"/>
              </a:lnSpc>
            </a:pPr>
            <a:r>
              <a:rPr lang="en-US" sz="2005">
                <a:solidFill>
                  <a:srgbClr val="FFFFFF"/>
                </a:solidFill>
                <a:latin typeface="Garet Bold"/>
              </a:rPr>
              <a:t>TEHTİTLER</a:t>
            </a:r>
          </a:p>
        </p:txBody>
      </p:sp>
      <p:sp>
        <p:nvSpPr>
          <p:cNvPr name="TextBox 18" id="18"/>
          <p:cNvSpPr txBox="true"/>
          <p:nvPr/>
        </p:nvSpPr>
        <p:spPr>
          <a:xfrm rot="0">
            <a:off x="2126714" y="2709618"/>
            <a:ext cx="1774674" cy="603787"/>
          </a:xfrm>
          <a:prstGeom prst="rect">
            <a:avLst/>
          </a:prstGeom>
        </p:spPr>
        <p:txBody>
          <a:bodyPr anchor="t" rtlCol="false" tIns="0" lIns="0" bIns="0" rIns="0">
            <a:spAutoFit/>
          </a:bodyPr>
          <a:lstStyle/>
          <a:p>
            <a:pPr algn="ctr">
              <a:lnSpc>
                <a:spcPts val="2420"/>
              </a:lnSpc>
            </a:pPr>
            <a:r>
              <a:rPr lang="en-US" sz="1728">
                <a:solidFill>
                  <a:srgbClr val="000000"/>
                </a:solidFill>
                <a:latin typeface="Garet"/>
              </a:rPr>
              <a:t>Kullanıcı Dostu Arayüz</a:t>
            </a:r>
          </a:p>
        </p:txBody>
      </p:sp>
      <p:sp>
        <p:nvSpPr>
          <p:cNvPr name="TextBox 19" id="19"/>
          <p:cNvSpPr txBox="true"/>
          <p:nvPr/>
        </p:nvSpPr>
        <p:spPr>
          <a:xfrm rot="0">
            <a:off x="2126714" y="6701086"/>
            <a:ext cx="1774674" cy="908587"/>
          </a:xfrm>
          <a:prstGeom prst="rect">
            <a:avLst/>
          </a:prstGeom>
        </p:spPr>
        <p:txBody>
          <a:bodyPr anchor="t" rtlCol="false" tIns="0" lIns="0" bIns="0" rIns="0">
            <a:spAutoFit/>
          </a:bodyPr>
          <a:lstStyle/>
          <a:p>
            <a:pPr algn="ctr">
              <a:lnSpc>
                <a:spcPts val="2420"/>
              </a:lnSpc>
            </a:pPr>
            <a:r>
              <a:rPr lang="en-US" sz="1728">
                <a:solidFill>
                  <a:srgbClr val="000000"/>
                </a:solidFill>
                <a:latin typeface="Garet"/>
              </a:rPr>
              <a:t>Büyüyen Seyahat Sektörü</a:t>
            </a:r>
          </a:p>
        </p:txBody>
      </p:sp>
      <p:sp>
        <p:nvSpPr>
          <p:cNvPr name="TextBox 20" id="20"/>
          <p:cNvSpPr txBox="true"/>
          <p:nvPr/>
        </p:nvSpPr>
        <p:spPr>
          <a:xfrm rot="0">
            <a:off x="10427673" y="2709618"/>
            <a:ext cx="1774674" cy="603787"/>
          </a:xfrm>
          <a:prstGeom prst="rect">
            <a:avLst/>
          </a:prstGeom>
        </p:spPr>
        <p:txBody>
          <a:bodyPr anchor="t" rtlCol="false" tIns="0" lIns="0" bIns="0" rIns="0">
            <a:spAutoFit/>
          </a:bodyPr>
          <a:lstStyle/>
          <a:p>
            <a:pPr algn="ctr">
              <a:lnSpc>
                <a:spcPts val="2420"/>
              </a:lnSpc>
            </a:pPr>
            <a:r>
              <a:rPr lang="en-US" sz="1728">
                <a:solidFill>
                  <a:srgbClr val="000000"/>
                </a:solidFill>
                <a:latin typeface="Garet"/>
              </a:rPr>
              <a:t>Kullanıcı Alışkanlıkları</a:t>
            </a:r>
          </a:p>
        </p:txBody>
      </p:sp>
      <p:sp>
        <p:nvSpPr>
          <p:cNvPr name="TextBox 21" id="21"/>
          <p:cNvSpPr txBox="true"/>
          <p:nvPr/>
        </p:nvSpPr>
        <p:spPr>
          <a:xfrm rot="0">
            <a:off x="10427673" y="6701086"/>
            <a:ext cx="1774674" cy="603787"/>
          </a:xfrm>
          <a:prstGeom prst="rect">
            <a:avLst/>
          </a:prstGeom>
        </p:spPr>
        <p:txBody>
          <a:bodyPr anchor="t" rtlCol="false" tIns="0" lIns="0" bIns="0" rIns="0">
            <a:spAutoFit/>
          </a:bodyPr>
          <a:lstStyle/>
          <a:p>
            <a:pPr algn="ctr">
              <a:lnSpc>
                <a:spcPts val="2420"/>
              </a:lnSpc>
            </a:pPr>
            <a:r>
              <a:rPr lang="en-US" sz="1728">
                <a:solidFill>
                  <a:srgbClr val="000000"/>
                </a:solidFill>
                <a:latin typeface="Garet"/>
              </a:rPr>
              <a:t>Rekabetin Artması</a:t>
            </a:r>
          </a:p>
        </p:txBody>
      </p:sp>
      <p:sp>
        <p:nvSpPr>
          <p:cNvPr name="TextBox 22" id="22"/>
          <p:cNvSpPr txBox="true"/>
          <p:nvPr/>
        </p:nvSpPr>
        <p:spPr>
          <a:xfrm rot="0">
            <a:off x="2003442" y="4410101"/>
            <a:ext cx="1774674" cy="603787"/>
          </a:xfrm>
          <a:prstGeom prst="rect">
            <a:avLst/>
          </a:prstGeom>
        </p:spPr>
        <p:txBody>
          <a:bodyPr anchor="t" rtlCol="false" tIns="0" lIns="0" bIns="0" rIns="0">
            <a:spAutoFit/>
          </a:bodyPr>
          <a:lstStyle/>
          <a:p>
            <a:pPr algn="ctr">
              <a:lnSpc>
                <a:spcPts val="2420"/>
              </a:lnSpc>
            </a:pPr>
            <a:r>
              <a:rPr lang="en-US" sz="1728">
                <a:solidFill>
                  <a:srgbClr val="000000"/>
                </a:solidFill>
                <a:latin typeface="Garet"/>
              </a:rPr>
              <a:t>Özelleştirilmiş Öneriler</a:t>
            </a:r>
          </a:p>
        </p:txBody>
      </p:sp>
      <p:sp>
        <p:nvSpPr>
          <p:cNvPr name="TextBox 23" id="23"/>
          <p:cNvSpPr txBox="true"/>
          <p:nvPr/>
        </p:nvSpPr>
        <p:spPr>
          <a:xfrm rot="0">
            <a:off x="2126714" y="8471117"/>
            <a:ext cx="1774674" cy="298987"/>
          </a:xfrm>
          <a:prstGeom prst="rect">
            <a:avLst/>
          </a:prstGeom>
        </p:spPr>
        <p:txBody>
          <a:bodyPr anchor="t" rtlCol="false" tIns="0" lIns="0" bIns="0" rIns="0">
            <a:spAutoFit/>
          </a:bodyPr>
          <a:lstStyle/>
          <a:p>
            <a:pPr algn="ctr">
              <a:lnSpc>
                <a:spcPts val="2420"/>
              </a:lnSpc>
            </a:pPr>
            <a:r>
              <a:rPr lang="en-US" sz="1728">
                <a:solidFill>
                  <a:srgbClr val="000000"/>
                </a:solidFill>
                <a:latin typeface="Garet"/>
              </a:rPr>
              <a:t>İşbirlikleri</a:t>
            </a:r>
          </a:p>
        </p:txBody>
      </p:sp>
      <p:sp>
        <p:nvSpPr>
          <p:cNvPr name="TextBox 24" id="24"/>
          <p:cNvSpPr txBox="true"/>
          <p:nvPr/>
        </p:nvSpPr>
        <p:spPr>
          <a:xfrm rot="0">
            <a:off x="4207906" y="1646561"/>
            <a:ext cx="1774674" cy="603787"/>
          </a:xfrm>
          <a:prstGeom prst="rect">
            <a:avLst/>
          </a:prstGeom>
        </p:spPr>
        <p:txBody>
          <a:bodyPr anchor="t" rtlCol="false" tIns="0" lIns="0" bIns="0" rIns="0">
            <a:spAutoFit/>
          </a:bodyPr>
          <a:lstStyle/>
          <a:p>
            <a:pPr algn="ctr">
              <a:lnSpc>
                <a:spcPts val="2420"/>
              </a:lnSpc>
            </a:pPr>
            <a:r>
              <a:rPr lang="en-US" sz="1728">
                <a:solidFill>
                  <a:srgbClr val="000000"/>
                </a:solidFill>
                <a:latin typeface="Garet"/>
              </a:rPr>
              <a:t>Ulaşım Önerileri</a:t>
            </a:r>
          </a:p>
        </p:txBody>
      </p:sp>
      <p:sp>
        <p:nvSpPr>
          <p:cNvPr name="TextBox 25" id="25"/>
          <p:cNvSpPr txBox="true"/>
          <p:nvPr/>
        </p:nvSpPr>
        <p:spPr>
          <a:xfrm rot="0">
            <a:off x="10427673" y="8471117"/>
            <a:ext cx="1774674" cy="908587"/>
          </a:xfrm>
          <a:prstGeom prst="rect">
            <a:avLst/>
          </a:prstGeom>
        </p:spPr>
        <p:txBody>
          <a:bodyPr anchor="t" rtlCol="false" tIns="0" lIns="0" bIns="0" rIns="0">
            <a:spAutoFit/>
          </a:bodyPr>
          <a:lstStyle/>
          <a:p>
            <a:pPr algn="ctr">
              <a:lnSpc>
                <a:spcPts val="2420"/>
              </a:lnSpc>
            </a:pPr>
            <a:r>
              <a:rPr lang="en-US" sz="1728">
                <a:solidFill>
                  <a:srgbClr val="000000"/>
                </a:solidFill>
                <a:latin typeface="Garet"/>
              </a:rPr>
              <a:t>Güvenlik ve Gizlilik Endişeleri</a:t>
            </a:r>
          </a:p>
        </p:txBody>
      </p:sp>
      <p:sp>
        <p:nvSpPr>
          <p:cNvPr name="TextBox 26" id="26"/>
          <p:cNvSpPr txBox="true"/>
          <p:nvPr/>
        </p:nvSpPr>
        <p:spPr>
          <a:xfrm rot="0">
            <a:off x="6277193" y="2687661"/>
            <a:ext cx="1774674" cy="603787"/>
          </a:xfrm>
          <a:prstGeom prst="rect">
            <a:avLst/>
          </a:prstGeom>
        </p:spPr>
        <p:txBody>
          <a:bodyPr anchor="t" rtlCol="false" tIns="0" lIns="0" bIns="0" rIns="0">
            <a:spAutoFit/>
          </a:bodyPr>
          <a:lstStyle/>
          <a:p>
            <a:pPr algn="ctr">
              <a:lnSpc>
                <a:spcPts val="2420"/>
              </a:lnSpc>
            </a:pPr>
            <a:r>
              <a:rPr lang="en-US" sz="1728">
                <a:solidFill>
                  <a:srgbClr val="000000"/>
                </a:solidFill>
                <a:latin typeface="Garet"/>
              </a:rPr>
              <a:t>Geniş İçerik ve Veri Tabanı</a:t>
            </a:r>
          </a:p>
        </p:txBody>
      </p:sp>
      <p:sp>
        <p:nvSpPr>
          <p:cNvPr name="TextBox 27" id="27"/>
          <p:cNvSpPr txBox="true"/>
          <p:nvPr/>
        </p:nvSpPr>
        <p:spPr>
          <a:xfrm rot="0">
            <a:off x="6085653" y="6701086"/>
            <a:ext cx="1774674" cy="603787"/>
          </a:xfrm>
          <a:prstGeom prst="rect">
            <a:avLst/>
          </a:prstGeom>
        </p:spPr>
        <p:txBody>
          <a:bodyPr anchor="t" rtlCol="false" tIns="0" lIns="0" bIns="0" rIns="0">
            <a:spAutoFit/>
          </a:bodyPr>
          <a:lstStyle/>
          <a:p>
            <a:pPr algn="ctr">
              <a:lnSpc>
                <a:spcPts val="2420"/>
              </a:lnSpc>
            </a:pPr>
            <a:r>
              <a:rPr lang="en-US" sz="1728">
                <a:solidFill>
                  <a:srgbClr val="000000"/>
                </a:solidFill>
                <a:latin typeface="Garet"/>
              </a:rPr>
              <a:t>Teknolojik İlerlemeler</a:t>
            </a:r>
          </a:p>
        </p:txBody>
      </p:sp>
      <p:sp>
        <p:nvSpPr>
          <p:cNvPr name="TextBox 28" id="28"/>
          <p:cNvSpPr txBox="true"/>
          <p:nvPr/>
        </p:nvSpPr>
        <p:spPr>
          <a:xfrm rot="0">
            <a:off x="14672362" y="2709618"/>
            <a:ext cx="1774674" cy="298987"/>
          </a:xfrm>
          <a:prstGeom prst="rect">
            <a:avLst/>
          </a:prstGeom>
        </p:spPr>
        <p:txBody>
          <a:bodyPr anchor="t" rtlCol="false" tIns="0" lIns="0" bIns="0" rIns="0">
            <a:spAutoFit/>
          </a:bodyPr>
          <a:lstStyle/>
          <a:p>
            <a:pPr algn="ctr">
              <a:lnSpc>
                <a:spcPts val="2420"/>
              </a:lnSpc>
            </a:pPr>
            <a:r>
              <a:rPr lang="en-US" sz="1728">
                <a:solidFill>
                  <a:srgbClr val="000000"/>
                </a:solidFill>
                <a:latin typeface="Garet"/>
              </a:rPr>
              <a:t>Marka Bilinirliği</a:t>
            </a:r>
          </a:p>
        </p:txBody>
      </p:sp>
      <p:sp>
        <p:nvSpPr>
          <p:cNvPr name="TextBox 29" id="29"/>
          <p:cNvSpPr txBox="true"/>
          <p:nvPr/>
        </p:nvSpPr>
        <p:spPr>
          <a:xfrm rot="0">
            <a:off x="14672362" y="6701086"/>
            <a:ext cx="1774674" cy="298987"/>
          </a:xfrm>
          <a:prstGeom prst="rect">
            <a:avLst/>
          </a:prstGeom>
        </p:spPr>
        <p:txBody>
          <a:bodyPr anchor="t" rtlCol="false" tIns="0" lIns="0" bIns="0" rIns="0">
            <a:spAutoFit/>
          </a:bodyPr>
          <a:lstStyle/>
          <a:p>
            <a:pPr algn="ctr">
              <a:lnSpc>
                <a:spcPts val="2420"/>
              </a:lnSpc>
            </a:pPr>
            <a:r>
              <a:rPr lang="en-US" sz="1728">
                <a:solidFill>
                  <a:srgbClr val="000000"/>
                </a:solidFill>
                <a:latin typeface="Garet"/>
              </a:rPr>
              <a:t>Ekonomik Kriz</a:t>
            </a:r>
          </a:p>
        </p:txBody>
      </p:sp>
      <p:sp>
        <p:nvSpPr>
          <p:cNvPr name="TextBox 30" id="30"/>
          <p:cNvSpPr txBox="true"/>
          <p:nvPr/>
        </p:nvSpPr>
        <p:spPr>
          <a:xfrm rot="0">
            <a:off x="6304728" y="4198780"/>
            <a:ext cx="1774674" cy="1213387"/>
          </a:xfrm>
          <a:prstGeom prst="rect">
            <a:avLst/>
          </a:prstGeom>
        </p:spPr>
        <p:txBody>
          <a:bodyPr anchor="t" rtlCol="false" tIns="0" lIns="0" bIns="0" rIns="0">
            <a:spAutoFit/>
          </a:bodyPr>
          <a:lstStyle/>
          <a:p>
            <a:pPr algn="ctr">
              <a:lnSpc>
                <a:spcPts val="2420"/>
              </a:lnSpc>
            </a:pPr>
            <a:r>
              <a:rPr lang="en-US" sz="1728">
                <a:solidFill>
                  <a:srgbClr val="000000"/>
                </a:solidFill>
                <a:latin typeface="Garet"/>
              </a:rPr>
              <a:t>Kolay Rezervasyon  ve Ödeme İşlemleri</a:t>
            </a:r>
          </a:p>
        </p:txBody>
      </p:sp>
      <p:sp>
        <p:nvSpPr>
          <p:cNvPr name="TextBox 31" id="31"/>
          <p:cNvSpPr txBox="true"/>
          <p:nvPr/>
        </p:nvSpPr>
        <p:spPr>
          <a:xfrm rot="0">
            <a:off x="6085653" y="8471117"/>
            <a:ext cx="1774674" cy="298987"/>
          </a:xfrm>
          <a:prstGeom prst="rect">
            <a:avLst/>
          </a:prstGeom>
        </p:spPr>
        <p:txBody>
          <a:bodyPr anchor="t" rtlCol="false" tIns="0" lIns="0" bIns="0" rIns="0">
            <a:spAutoFit/>
          </a:bodyPr>
          <a:lstStyle/>
          <a:p>
            <a:pPr algn="ctr">
              <a:lnSpc>
                <a:spcPts val="2420"/>
              </a:lnSpc>
            </a:pPr>
            <a:r>
              <a:rPr lang="en-US" sz="1728">
                <a:solidFill>
                  <a:srgbClr val="000000"/>
                </a:solidFill>
                <a:latin typeface="Garet"/>
              </a:rPr>
              <a:t>Ortaklıklar</a:t>
            </a:r>
          </a:p>
        </p:txBody>
      </p:sp>
      <p:sp>
        <p:nvSpPr>
          <p:cNvPr name="TextBox 32" id="32"/>
          <p:cNvSpPr txBox="true"/>
          <p:nvPr/>
        </p:nvSpPr>
        <p:spPr>
          <a:xfrm rot="0">
            <a:off x="12389234" y="4914893"/>
            <a:ext cx="1774674" cy="603787"/>
          </a:xfrm>
          <a:prstGeom prst="rect">
            <a:avLst/>
          </a:prstGeom>
        </p:spPr>
        <p:txBody>
          <a:bodyPr anchor="t" rtlCol="false" tIns="0" lIns="0" bIns="0" rIns="0">
            <a:spAutoFit/>
          </a:bodyPr>
          <a:lstStyle/>
          <a:p>
            <a:pPr algn="ctr">
              <a:lnSpc>
                <a:spcPts val="2420"/>
              </a:lnSpc>
            </a:pPr>
            <a:r>
              <a:rPr lang="en-US" sz="1728">
                <a:solidFill>
                  <a:srgbClr val="000000"/>
                </a:solidFill>
                <a:latin typeface="Garet"/>
              </a:rPr>
              <a:t>Sınırlı Coğrafi Alan</a:t>
            </a:r>
          </a:p>
        </p:txBody>
      </p:sp>
      <p:sp>
        <p:nvSpPr>
          <p:cNvPr name="TextBox 33" id="33"/>
          <p:cNvSpPr txBox="true"/>
          <p:nvPr/>
        </p:nvSpPr>
        <p:spPr>
          <a:xfrm rot="0">
            <a:off x="14672362" y="8471117"/>
            <a:ext cx="1774674" cy="603787"/>
          </a:xfrm>
          <a:prstGeom prst="rect">
            <a:avLst/>
          </a:prstGeom>
        </p:spPr>
        <p:txBody>
          <a:bodyPr anchor="t" rtlCol="false" tIns="0" lIns="0" bIns="0" rIns="0">
            <a:spAutoFit/>
          </a:bodyPr>
          <a:lstStyle/>
          <a:p>
            <a:pPr algn="ctr">
              <a:lnSpc>
                <a:spcPts val="2420"/>
              </a:lnSpc>
            </a:pPr>
            <a:r>
              <a:rPr lang="en-US" sz="1728">
                <a:solidFill>
                  <a:srgbClr val="000000"/>
                </a:solidFill>
                <a:latin typeface="Garet"/>
              </a:rPr>
              <a:t>İstikrarsızlık Durumları</a:t>
            </a:r>
          </a:p>
        </p:txBody>
      </p:sp>
      <p:sp>
        <p:nvSpPr>
          <p:cNvPr name="AutoShape 34" id="34"/>
          <p:cNvSpPr/>
          <p:nvPr/>
        </p:nvSpPr>
        <p:spPr>
          <a:xfrm rot="-5400000">
            <a:off x="5537359" y="5856989"/>
            <a:ext cx="7260907" cy="0"/>
          </a:xfrm>
          <a:prstGeom prst="line">
            <a:avLst/>
          </a:prstGeom>
          <a:ln cap="flat" w="47625">
            <a:solidFill>
              <a:srgbClr val="775F50"/>
            </a:solidFill>
            <a:prstDash val="solid"/>
            <a:headEnd type="none" len="sm" w="sm"/>
            <a:tailEnd type="none" len="sm" w="sm"/>
          </a:ln>
        </p:spPr>
      </p:sp>
      <p:sp>
        <p:nvSpPr>
          <p:cNvPr name="Freeform 35" id="35"/>
          <p:cNvSpPr/>
          <p:nvPr/>
        </p:nvSpPr>
        <p:spPr>
          <a:xfrm flipH="false" flipV="false" rot="0">
            <a:off x="-639743" y="-684009"/>
            <a:ext cx="4286247" cy="4286247"/>
          </a:xfrm>
          <a:custGeom>
            <a:avLst/>
            <a:gdLst/>
            <a:ahLst/>
            <a:cxnLst/>
            <a:rect r="r" b="b" t="t" l="l"/>
            <a:pathLst>
              <a:path h="4286247" w="4286247">
                <a:moveTo>
                  <a:pt x="0" y="0"/>
                </a:moveTo>
                <a:lnTo>
                  <a:pt x="4286247" y="0"/>
                </a:lnTo>
                <a:lnTo>
                  <a:pt x="4286247" y="4286246"/>
                </a:lnTo>
                <a:lnTo>
                  <a:pt x="0" y="4286246"/>
                </a:lnTo>
                <a:lnTo>
                  <a:pt x="0" y="0"/>
                </a:lnTo>
                <a:close/>
              </a:path>
            </a:pathLst>
          </a:custGeom>
          <a:blipFill>
            <a:blip r:embed="rId14"/>
            <a:stretch>
              <a:fillRect l="0" t="0" r="0" b="0"/>
            </a:stretch>
          </a:blipFill>
        </p:spPr>
      </p:sp>
      <p:sp>
        <p:nvSpPr>
          <p:cNvPr name="TextBox 36" id="36"/>
          <p:cNvSpPr txBox="true"/>
          <p:nvPr/>
        </p:nvSpPr>
        <p:spPr>
          <a:xfrm rot="0">
            <a:off x="3997191" y="4862360"/>
            <a:ext cx="1774674" cy="603787"/>
          </a:xfrm>
          <a:prstGeom prst="rect">
            <a:avLst/>
          </a:prstGeom>
        </p:spPr>
        <p:txBody>
          <a:bodyPr anchor="t" rtlCol="false" tIns="0" lIns="0" bIns="0" rIns="0">
            <a:spAutoFit/>
          </a:bodyPr>
          <a:lstStyle/>
          <a:p>
            <a:pPr algn="ctr">
              <a:lnSpc>
                <a:spcPts val="2420"/>
              </a:lnSpc>
            </a:pPr>
            <a:r>
              <a:rPr lang="en-US" sz="1728">
                <a:solidFill>
                  <a:srgbClr val="000000"/>
                </a:solidFill>
                <a:latin typeface="Garet"/>
              </a:rPr>
              <a:t>Kullancıya Özel Veri Analizi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2C7FF"/>
        </a:solidFill>
      </p:bgPr>
    </p:bg>
    <p:spTree>
      <p:nvGrpSpPr>
        <p:cNvPr id="1" name=""/>
        <p:cNvGrpSpPr/>
        <p:nvPr/>
      </p:nvGrpSpPr>
      <p:grpSpPr>
        <a:xfrm>
          <a:off x="0" y="0"/>
          <a:ext cx="0" cy="0"/>
          <a:chOff x="0" y="0"/>
          <a:chExt cx="0" cy="0"/>
        </a:xfrm>
      </p:grpSpPr>
      <p:grpSp>
        <p:nvGrpSpPr>
          <p:cNvPr name="Group 2" id="2"/>
          <p:cNvGrpSpPr/>
          <p:nvPr/>
        </p:nvGrpSpPr>
        <p:grpSpPr>
          <a:xfrm rot="0">
            <a:off x="2702084" y="2064745"/>
            <a:ext cx="2202668" cy="755276"/>
            <a:chOff x="0" y="0"/>
            <a:chExt cx="1950583" cy="668839"/>
          </a:xfrm>
        </p:grpSpPr>
        <p:sp>
          <p:nvSpPr>
            <p:cNvPr name="Freeform 3" id="3"/>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DCBEA9"/>
            </a:solidFill>
          </p:spPr>
        </p:sp>
      </p:grpSp>
      <p:grpSp>
        <p:nvGrpSpPr>
          <p:cNvPr name="Group 4" id="4"/>
          <p:cNvGrpSpPr/>
          <p:nvPr/>
        </p:nvGrpSpPr>
        <p:grpSpPr>
          <a:xfrm rot="0">
            <a:off x="5066067" y="2064745"/>
            <a:ext cx="2202668" cy="755276"/>
            <a:chOff x="0" y="0"/>
            <a:chExt cx="1950583" cy="668839"/>
          </a:xfrm>
        </p:grpSpPr>
        <p:sp>
          <p:nvSpPr>
            <p:cNvPr name="Freeform 5" id="5"/>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C99982"/>
            </a:solidFill>
          </p:spPr>
        </p:sp>
      </p:grpSp>
      <p:grpSp>
        <p:nvGrpSpPr>
          <p:cNvPr name="Group 6" id="6"/>
          <p:cNvGrpSpPr/>
          <p:nvPr/>
        </p:nvGrpSpPr>
        <p:grpSpPr>
          <a:xfrm rot="0">
            <a:off x="7430050" y="2064745"/>
            <a:ext cx="2202668" cy="755276"/>
            <a:chOff x="0" y="0"/>
            <a:chExt cx="1950583" cy="668839"/>
          </a:xfrm>
        </p:grpSpPr>
        <p:sp>
          <p:nvSpPr>
            <p:cNvPr name="Freeform 7" id="7"/>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A66E69"/>
            </a:solidFill>
          </p:spPr>
        </p:sp>
      </p:grpSp>
      <p:grpSp>
        <p:nvGrpSpPr>
          <p:cNvPr name="Group 8" id="8"/>
          <p:cNvGrpSpPr/>
          <p:nvPr/>
        </p:nvGrpSpPr>
        <p:grpSpPr>
          <a:xfrm rot="0">
            <a:off x="9793452" y="2064745"/>
            <a:ext cx="2202668" cy="755276"/>
            <a:chOff x="0" y="0"/>
            <a:chExt cx="1950583" cy="668839"/>
          </a:xfrm>
        </p:grpSpPr>
        <p:sp>
          <p:nvSpPr>
            <p:cNvPr name="Freeform 9" id="9"/>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7F4756"/>
            </a:solidFill>
          </p:spPr>
        </p:sp>
      </p:grpSp>
      <p:grpSp>
        <p:nvGrpSpPr>
          <p:cNvPr name="Group 10" id="10"/>
          <p:cNvGrpSpPr/>
          <p:nvPr/>
        </p:nvGrpSpPr>
        <p:grpSpPr>
          <a:xfrm rot="0">
            <a:off x="12158016" y="2064745"/>
            <a:ext cx="2202668" cy="755276"/>
            <a:chOff x="0" y="0"/>
            <a:chExt cx="1950583" cy="668839"/>
          </a:xfrm>
        </p:grpSpPr>
        <p:sp>
          <p:nvSpPr>
            <p:cNvPr name="Freeform 11" id="11"/>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542641"/>
            </a:solidFill>
          </p:spPr>
        </p:sp>
      </p:grpSp>
      <p:grpSp>
        <p:nvGrpSpPr>
          <p:cNvPr name="Group 12" id="12"/>
          <p:cNvGrpSpPr/>
          <p:nvPr/>
        </p:nvGrpSpPr>
        <p:grpSpPr>
          <a:xfrm rot="0">
            <a:off x="5066067" y="2980756"/>
            <a:ext cx="2202668" cy="755276"/>
            <a:chOff x="0" y="0"/>
            <a:chExt cx="1950583" cy="668839"/>
          </a:xfrm>
        </p:grpSpPr>
        <p:sp>
          <p:nvSpPr>
            <p:cNvPr name="Freeform 13" id="13"/>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14" id="14"/>
          <p:cNvGrpSpPr/>
          <p:nvPr/>
        </p:nvGrpSpPr>
        <p:grpSpPr>
          <a:xfrm rot="0">
            <a:off x="2702084" y="2980756"/>
            <a:ext cx="2202668" cy="755276"/>
            <a:chOff x="0" y="0"/>
            <a:chExt cx="1950583" cy="668839"/>
          </a:xfrm>
        </p:grpSpPr>
        <p:sp>
          <p:nvSpPr>
            <p:cNvPr name="Freeform 15" id="15"/>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16" id="16"/>
          <p:cNvGrpSpPr/>
          <p:nvPr/>
        </p:nvGrpSpPr>
        <p:grpSpPr>
          <a:xfrm rot="0">
            <a:off x="7430050" y="2980756"/>
            <a:ext cx="2202668" cy="755276"/>
            <a:chOff x="0" y="0"/>
            <a:chExt cx="1950583" cy="668839"/>
          </a:xfrm>
        </p:grpSpPr>
        <p:sp>
          <p:nvSpPr>
            <p:cNvPr name="Freeform 17" id="17"/>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18" id="18"/>
          <p:cNvGrpSpPr/>
          <p:nvPr/>
        </p:nvGrpSpPr>
        <p:grpSpPr>
          <a:xfrm rot="0">
            <a:off x="9794643" y="3896767"/>
            <a:ext cx="2202668" cy="755276"/>
            <a:chOff x="0" y="0"/>
            <a:chExt cx="1950583" cy="668839"/>
          </a:xfrm>
        </p:grpSpPr>
        <p:sp>
          <p:nvSpPr>
            <p:cNvPr name="Freeform 19" id="19"/>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20" id="20"/>
          <p:cNvGrpSpPr/>
          <p:nvPr/>
        </p:nvGrpSpPr>
        <p:grpSpPr>
          <a:xfrm rot="0">
            <a:off x="12158016" y="2980756"/>
            <a:ext cx="2202668" cy="755276"/>
            <a:chOff x="0" y="0"/>
            <a:chExt cx="1950583" cy="668839"/>
          </a:xfrm>
        </p:grpSpPr>
        <p:sp>
          <p:nvSpPr>
            <p:cNvPr name="Freeform 21" id="21"/>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22" id="22"/>
          <p:cNvGrpSpPr/>
          <p:nvPr/>
        </p:nvGrpSpPr>
        <p:grpSpPr>
          <a:xfrm rot="0">
            <a:off x="2702084" y="3896767"/>
            <a:ext cx="2202668" cy="755276"/>
            <a:chOff x="0" y="0"/>
            <a:chExt cx="1950583" cy="668839"/>
          </a:xfrm>
        </p:grpSpPr>
        <p:sp>
          <p:nvSpPr>
            <p:cNvPr name="Freeform 23" id="23"/>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24" id="24"/>
          <p:cNvGrpSpPr/>
          <p:nvPr/>
        </p:nvGrpSpPr>
        <p:grpSpPr>
          <a:xfrm rot="0">
            <a:off x="5066067" y="3896767"/>
            <a:ext cx="2202668" cy="755276"/>
            <a:chOff x="0" y="0"/>
            <a:chExt cx="1950583" cy="668839"/>
          </a:xfrm>
        </p:grpSpPr>
        <p:sp>
          <p:nvSpPr>
            <p:cNvPr name="Freeform 25" id="25"/>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26" id="26"/>
          <p:cNvGrpSpPr/>
          <p:nvPr/>
        </p:nvGrpSpPr>
        <p:grpSpPr>
          <a:xfrm rot="0">
            <a:off x="7430050" y="3896767"/>
            <a:ext cx="2202668" cy="755276"/>
            <a:chOff x="0" y="0"/>
            <a:chExt cx="1950583" cy="668839"/>
          </a:xfrm>
        </p:grpSpPr>
        <p:sp>
          <p:nvSpPr>
            <p:cNvPr name="Freeform 27" id="27"/>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28" id="28"/>
          <p:cNvGrpSpPr/>
          <p:nvPr/>
        </p:nvGrpSpPr>
        <p:grpSpPr>
          <a:xfrm rot="0">
            <a:off x="12158016" y="3896767"/>
            <a:ext cx="2202668" cy="755276"/>
            <a:chOff x="0" y="0"/>
            <a:chExt cx="1950583" cy="668839"/>
          </a:xfrm>
        </p:grpSpPr>
        <p:sp>
          <p:nvSpPr>
            <p:cNvPr name="Freeform 29" id="29"/>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30" id="30"/>
          <p:cNvGrpSpPr/>
          <p:nvPr/>
        </p:nvGrpSpPr>
        <p:grpSpPr>
          <a:xfrm rot="0">
            <a:off x="2702084" y="4812778"/>
            <a:ext cx="2202668" cy="755276"/>
            <a:chOff x="0" y="0"/>
            <a:chExt cx="1950583" cy="668839"/>
          </a:xfrm>
        </p:grpSpPr>
        <p:sp>
          <p:nvSpPr>
            <p:cNvPr name="Freeform 31" id="31"/>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32" id="32"/>
          <p:cNvGrpSpPr/>
          <p:nvPr/>
        </p:nvGrpSpPr>
        <p:grpSpPr>
          <a:xfrm rot="0">
            <a:off x="5066067" y="4812778"/>
            <a:ext cx="2202668" cy="755276"/>
            <a:chOff x="0" y="0"/>
            <a:chExt cx="1950583" cy="668839"/>
          </a:xfrm>
        </p:grpSpPr>
        <p:sp>
          <p:nvSpPr>
            <p:cNvPr name="Freeform 33" id="33"/>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34" id="34"/>
          <p:cNvGrpSpPr/>
          <p:nvPr/>
        </p:nvGrpSpPr>
        <p:grpSpPr>
          <a:xfrm rot="0">
            <a:off x="7430050" y="4812778"/>
            <a:ext cx="2202668" cy="755276"/>
            <a:chOff x="0" y="0"/>
            <a:chExt cx="1950583" cy="668839"/>
          </a:xfrm>
        </p:grpSpPr>
        <p:sp>
          <p:nvSpPr>
            <p:cNvPr name="Freeform 35" id="35"/>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36" id="36"/>
          <p:cNvGrpSpPr/>
          <p:nvPr/>
        </p:nvGrpSpPr>
        <p:grpSpPr>
          <a:xfrm rot="0">
            <a:off x="9793452" y="4812778"/>
            <a:ext cx="2202668" cy="755276"/>
            <a:chOff x="0" y="0"/>
            <a:chExt cx="1950583" cy="668839"/>
          </a:xfrm>
        </p:grpSpPr>
        <p:sp>
          <p:nvSpPr>
            <p:cNvPr name="Freeform 37" id="37"/>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38" id="38"/>
          <p:cNvGrpSpPr/>
          <p:nvPr/>
        </p:nvGrpSpPr>
        <p:grpSpPr>
          <a:xfrm rot="0">
            <a:off x="12158016" y="4812778"/>
            <a:ext cx="2202668" cy="755276"/>
            <a:chOff x="0" y="0"/>
            <a:chExt cx="1950583" cy="668839"/>
          </a:xfrm>
        </p:grpSpPr>
        <p:sp>
          <p:nvSpPr>
            <p:cNvPr name="Freeform 39" id="39"/>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40" id="40"/>
          <p:cNvGrpSpPr/>
          <p:nvPr/>
        </p:nvGrpSpPr>
        <p:grpSpPr>
          <a:xfrm rot="0">
            <a:off x="2702084" y="5728788"/>
            <a:ext cx="2202668" cy="755276"/>
            <a:chOff x="0" y="0"/>
            <a:chExt cx="1950583" cy="668839"/>
          </a:xfrm>
        </p:grpSpPr>
        <p:sp>
          <p:nvSpPr>
            <p:cNvPr name="Freeform 41" id="41"/>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sp>
        <p:nvSpPr>
          <p:cNvPr name="Freeform 42" id="42"/>
          <p:cNvSpPr/>
          <p:nvPr/>
        </p:nvSpPr>
        <p:spPr>
          <a:xfrm flipH="false" flipV="false" rot="0">
            <a:off x="583710" y="9236847"/>
            <a:ext cx="2960665" cy="2153884"/>
          </a:xfrm>
          <a:custGeom>
            <a:avLst/>
            <a:gdLst/>
            <a:ahLst/>
            <a:cxnLst/>
            <a:rect r="r" b="b" t="t" l="l"/>
            <a:pathLst>
              <a:path h="2153884" w="2960665">
                <a:moveTo>
                  <a:pt x="0" y="0"/>
                </a:moveTo>
                <a:lnTo>
                  <a:pt x="2960665" y="0"/>
                </a:lnTo>
                <a:lnTo>
                  <a:pt x="2960665" y="2153884"/>
                </a:lnTo>
                <a:lnTo>
                  <a:pt x="0" y="21538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3" id="43"/>
          <p:cNvSpPr/>
          <p:nvPr/>
        </p:nvSpPr>
        <p:spPr>
          <a:xfrm flipH="true" flipV="false" rot="0">
            <a:off x="1028700" y="8265660"/>
            <a:ext cx="1673384" cy="2607871"/>
          </a:xfrm>
          <a:custGeom>
            <a:avLst/>
            <a:gdLst/>
            <a:ahLst/>
            <a:cxnLst/>
            <a:rect r="r" b="b" t="t" l="l"/>
            <a:pathLst>
              <a:path h="2607871" w="1673384">
                <a:moveTo>
                  <a:pt x="1673384" y="0"/>
                </a:moveTo>
                <a:lnTo>
                  <a:pt x="0" y="0"/>
                </a:lnTo>
                <a:lnTo>
                  <a:pt x="0" y="2607871"/>
                </a:lnTo>
                <a:lnTo>
                  <a:pt x="1673384" y="2607871"/>
                </a:lnTo>
                <a:lnTo>
                  <a:pt x="1673384"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4" id="44"/>
          <p:cNvGrpSpPr/>
          <p:nvPr/>
        </p:nvGrpSpPr>
        <p:grpSpPr>
          <a:xfrm rot="0">
            <a:off x="2702084" y="6644799"/>
            <a:ext cx="2202668" cy="755276"/>
            <a:chOff x="0" y="0"/>
            <a:chExt cx="1950583" cy="668839"/>
          </a:xfrm>
        </p:grpSpPr>
        <p:sp>
          <p:nvSpPr>
            <p:cNvPr name="Freeform 45" id="45"/>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46" id="46"/>
          <p:cNvGrpSpPr/>
          <p:nvPr/>
        </p:nvGrpSpPr>
        <p:grpSpPr>
          <a:xfrm rot="0">
            <a:off x="2702084" y="7560810"/>
            <a:ext cx="2202668" cy="755276"/>
            <a:chOff x="0" y="0"/>
            <a:chExt cx="1950583" cy="668839"/>
          </a:xfrm>
        </p:grpSpPr>
        <p:sp>
          <p:nvSpPr>
            <p:cNvPr name="Freeform 47" id="47"/>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48" id="48"/>
          <p:cNvGrpSpPr/>
          <p:nvPr/>
        </p:nvGrpSpPr>
        <p:grpSpPr>
          <a:xfrm rot="0">
            <a:off x="7430050" y="7560810"/>
            <a:ext cx="2202668" cy="755276"/>
            <a:chOff x="0" y="0"/>
            <a:chExt cx="1950583" cy="668839"/>
          </a:xfrm>
        </p:grpSpPr>
        <p:sp>
          <p:nvSpPr>
            <p:cNvPr name="Freeform 49" id="49"/>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50" id="50"/>
          <p:cNvGrpSpPr/>
          <p:nvPr/>
        </p:nvGrpSpPr>
        <p:grpSpPr>
          <a:xfrm rot="0">
            <a:off x="9793452" y="7560810"/>
            <a:ext cx="2202668" cy="755276"/>
            <a:chOff x="0" y="0"/>
            <a:chExt cx="1950583" cy="668839"/>
          </a:xfrm>
        </p:grpSpPr>
        <p:sp>
          <p:nvSpPr>
            <p:cNvPr name="Freeform 51" id="51"/>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sp>
        <p:nvSpPr>
          <p:cNvPr name="Freeform 52" id="52"/>
          <p:cNvSpPr/>
          <p:nvPr/>
        </p:nvSpPr>
        <p:spPr>
          <a:xfrm flipH="false" flipV="false" rot="0">
            <a:off x="8409827" y="3252590"/>
            <a:ext cx="243115" cy="211608"/>
          </a:xfrm>
          <a:custGeom>
            <a:avLst/>
            <a:gdLst/>
            <a:ahLst/>
            <a:cxnLst/>
            <a:rect r="r" b="b" t="t" l="l"/>
            <a:pathLst>
              <a:path h="211608" w="243115">
                <a:moveTo>
                  <a:pt x="0" y="0"/>
                </a:moveTo>
                <a:lnTo>
                  <a:pt x="243115" y="0"/>
                </a:lnTo>
                <a:lnTo>
                  <a:pt x="243115" y="211608"/>
                </a:lnTo>
                <a:lnTo>
                  <a:pt x="0" y="2116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3" id="53"/>
          <p:cNvSpPr/>
          <p:nvPr/>
        </p:nvSpPr>
        <p:spPr>
          <a:xfrm flipH="false" flipV="false" rot="0">
            <a:off x="10759773" y="4220170"/>
            <a:ext cx="243115" cy="211608"/>
          </a:xfrm>
          <a:custGeom>
            <a:avLst/>
            <a:gdLst/>
            <a:ahLst/>
            <a:cxnLst/>
            <a:rect r="r" b="b" t="t" l="l"/>
            <a:pathLst>
              <a:path h="211608" w="243115">
                <a:moveTo>
                  <a:pt x="0" y="0"/>
                </a:moveTo>
                <a:lnTo>
                  <a:pt x="243114" y="0"/>
                </a:lnTo>
                <a:lnTo>
                  <a:pt x="243114" y="211608"/>
                </a:lnTo>
                <a:lnTo>
                  <a:pt x="0" y="2116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4" id="54"/>
          <p:cNvSpPr/>
          <p:nvPr/>
        </p:nvSpPr>
        <p:spPr>
          <a:xfrm flipH="false" flipV="false" rot="0">
            <a:off x="13137793" y="3252590"/>
            <a:ext cx="243115" cy="211608"/>
          </a:xfrm>
          <a:custGeom>
            <a:avLst/>
            <a:gdLst/>
            <a:ahLst/>
            <a:cxnLst/>
            <a:rect r="r" b="b" t="t" l="l"/>
            <a:pathLst>
              <a:path h="211608" w="243115">
                <a:moveTo>
                  <a:pt x="0" y="0"/>
                </a:moveTo>
                <a:lnTo>
                  <a:pt x="243115" y="0"/>
                </a:lnTo>
                <a:lnTo>
                  <a:pt x="243115" y="211608"/>
                </a:lnTo>
                <a:lnTo>
                  <a:pt x="0" y="2116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5" id="55"/>
          <p:cNvSpPr/>
          <p:nvPr/>
        </p:nvSpPr>
        <p:spPr>
          <a:xfrm flipH="false" flipV="false" rot="0">
            <a:off x="6045844" y="3252590"/>
            <a:ext cx="243115" cy="211608"/>
          </a:xfrm>
          <a:custGeom>
            <a:avLst/>
            <a:gdLst/>
            <a:ahLst/>
            <a:cxnLst/>
            <a:rect r="r" b="b" t="t" l="l"/>
            <a:pathLst>
              <a:path h="211608" w="243115">
                <a:moveTo>
                  <a:pt x="0" y="0"/>
                </a:moveTo>
                <a:lnTo>
                  <a:pt x="243115" y="0"/>
                </a:lnTo>
                <a:lnTo>
                  <a:pt x="243115" y="211608"/>
                </a:lnTo>
                <a:lnTo>
                  <a:pt x="0" y="2116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6" id="56"/>
          <p:cNvSpPr/>
          <p:nvPr/>
        </p:nvSpPr>
        <p:spPr>
          <a:xfrm flipH="false" flipV="false" rot="0">
            <a:off x="6045844" y="4168601"/>
            <a:ext cx="243115" cy="211608"/>
          </a:xfrm>
          <a:custGeom>
            <a:avLst/>
            <a:gdLst/>
            <a:ahLst/>
            <a:cxnLst/>
            <a:rect r="r" b="b" t="t" l="l"/>
            <a:pathLst>
              <a:path h="211608" w="243115">
                <a:moveTo>
                  <a:pt x="0" y="0"/>
                </a:moveTo>
                <a:lnTo>
                  <a:pt x="243115" y="0"/>
                </a:lnTo>
                <a:lnTo>
                  <a:pt x="243115" y="211608"/>
                </a:lnTo>
                <a:lnTo>
                  <a:pt x="0" y="2116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7" id="57"/>
          <p:cNvSpPr/>
          <p:nvPr/>
        </p:nvSpPr>
        <p:spPr>
          <a:xfrm flipH="false" flipV="false" rot="0">
            <a:off x="8409827" y="4168601"/>
            <a:ext cx="243115" cy="211608"/>
          </a:xfrm>
          <a:custGeom>
            <a:avLst/>
            <a:gdLst/>
            <a:ahLst/>
            <a:cxnLst/>
            <a:rect r="r" b="b" t="t" l="l"/>
            <a:pathLst>
              <a:path h="211608" w="243115">
                <a:moveTo>
                  <a:pt x="0" y="0"/>
                </a:moveTo>
                <a:lnTo>
                  <a:pt x="243115" y="0"/>
                </a:lnTo>
                <a:lnTo>
                  <a:pt x="243115" y="211608"/>
                </a:lnTo>
                <a:lnTo>
                  <a:pt x="0" y="2116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8" id="58"/>
          <p:cNvSpPr/>
          <p:nvPr/>
        </p:nvSpPr>
        <p:spPr>
          <a:xfrm flipH="false" flipV="false" rot="0">
            <a:off x="13137793" y="4168601"/>
            <a:ext cx="243115" cy="211608"/>
          </a:xfrm>
          <a:custGeom>
            <a:avLst/>
            <a:gdLst/>
            <a:ahLst/>
            <a:cxnLst/>
            <a:rect r="r" b="b" t="t" l="l"/>
            <a:pathLst>
              <a:path h="211608" w="243115">
                <a:moveTo>
                  <a:pt x="0" y="0"/>
                </a:moveTo>
                <a:lnTo>
                  <a:pt x="243115" y="0"/>
                </a:lnTo>
                <a:lnTo>
                  <a:pt x="243115" y="211608"/>
                </a:lnTo>
                <a:lnTo>
                  <a:pt x="0" y="2116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9" id="59"/>
          <p:cNvSpPr/>
          <p:nvPr/>
        </p:nvSpPr>
        <p:spPr>
          <a:xfrm flipH="false" flipV="false" rot="0">
            <a:off x="6045844" y="5084612"/>
            <a:ext cx="243115" cy="211608"/>
          </a:xfrm>
          <a:custGeom>
            <a:avLst/>
            <a:gdLst/>
            <a:ahLst/>
            <a:cxnLst/>
            <a:rect r="r" b="b" t="t" l="l"/>
            <a:pathLst>
              <a:path h="211608" w="243115">
                <a:moveTo>
                  <a:pt x="0" y="0"/>
                </a:moveTo>
                <a:lnTo>
                  <a:pt x="243115" y="0"/>
                </a:lnTo>
                <a:lnTo>
                  <a:pt x="243115" y="211608"/>
                </a:lnTo>
                <a:lnTo>
                  <a:pt x="0" y="2116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0" id="60"/>
          <p:cNvSpPr/>
          <p:nvPr/>
        </p:nvSpPr>
        <p:spPr>
          <a:xfrm flipH="false" flipV="false" rot="0">
            <a:off x="8409827" y="5084612"/>
            <a:ext cx="243115" cy="211608"/>
          </a:xfrm>
          <a:custGeom>
            <a:avLst/>
            <a:gdLst/>
            <a:ahLst/>
            <a:cxnLst/>
            <a:rect r="r" b="b" t="t" l="l"/>
            <a:pathLst>
              <a:path h="211608" w="243115">
                <a:moveTo>
                  <a:pt x="0" y="0"/>
                </a:moveTo>
                <a:lnTo>
                  <a:pt x="243115" y="0"/>
                </a:lnTo>
                <a:lnTo>
                  <a:pt x="243115" y="211608"/>
                </a:lnTo>
                <a:lnTo>
                  <a:pt x="0" y="2116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1" id="61"/>
          <p:cNvSpPr/>
          <p:nvPr/>
        </p:nvSpPr>
        <p:spPr>
          <a:xfrm flipH="false" flipV="false" rot="0">
            <a:off x="10773229" y="5084612"/>
            <a:ext cx="243115" cy="211608"/>
          </a:xfrm>
          <a:custGeom>
            <a:avLst/>
            <a:gdLst/>
            <a:ahLst/>
            <a:cxnLst/>
            <a:rect r="r" b="b" t="t" l="l"/>
            <a:pathLst>
              <a:path h="211608" w="243115">
                <a:moveTo>
                  <a:pt x="0" y="0"/>
                </a:moveTo>
                <a:lnTo>
                  <a:pt x="243115" y="0"/>
                </a:lnTo>
                <a:lnTo>
                  <a:pt x="243115" y="211608"/>
                </a:lnTo>
                <a:lnTo>
                  <a:pt x="0" y="2116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2" id="62"/>
          <p:cNvSpPr/>
          <p:nvPr/>
        </p:nvSpPr>
        <p:spPr>
          <a:xfrm flipH="false" flipV="false" rot="0">
            <a:off x="13137793" y="5084612"/>
            <a:ext cx="243115" cy="211608"/>
          </a:xfrm>
          <a:custGeom>
            <a:avLst/>
            <a:gdLst/>
            <a:ahLst/>
            <a:cxnLst/>
            <a:rect r="r" b="b" t="t" l="l"/>
            <a:pathLst>
              <a:path h="211608" w="243115">
                <a:moveTo>
                  <a:pt x="0" y="0"/>
                </a:moveTo>
                <a:lnTo>
                  <a:pt x="243115" y="0"/>
                </a:lnTo>
                <a:lnTo>
                  <a:pt x="243115" y="211608"/>
                </a:lnTo>
                <a:lnTo>
                  <a:pt x="0" y="2116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3" id="63"/>
          <p:cNvSpPr/>
          <p:nvPr/>
        </p:nvSpPr>
        <p:spPr>
          <a:xfrm flipH="false" flipV="false" rot="0">
            <a:off x="8423283" y="7832644"/>
            <a:ext cx="216202" cy="211608"/>
          </a:xfrm>
          <a:custGeom>
            <a:avLst/>
            <a:gdLst/>
            <a:ahLst/>
            <a:cxnLst/>
            <a:rect r="r" b="b" t="t" l="l"/>
            <a:pathLst>
              <a:path h="211608" w="216202">
                <a:moveTo>
                  <a:pt x="0" y="0"/>
                </a:moveTo>
                <a:lnTo>
                  <a:pt x="216202" y="0"/>
                </a:lnTo>
                <a:lnTo>
                  <a:pt x="216202" y="211608"/>
                </a:lnTo>
                <a:lnTo>
                  <a:pt x="0" y="2116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4" id="64"/>
          <p:cNvSpPr/>
          <p:nvPr/>
        </p:nvSpPr>
        <p:spPr>
          <a:xfrm flipH="false" flipV="false" rot="0">
            <a:off x="10786685" y="7832644"/>
            <a:ext cx="216202" cy="211608"/>
          </a:xfrm>
          <a:custGeom>
            <a:avLst/>
            <a:gdLst/>
            <a:ahLst/>
            <a:cxnLst/>
            <a:rect r="r" b="b" t="t" l="l"/>
            <a:pathLst>
              <a:path h="211608" w="216202">
                <a:moveTo>
                  <a:pt x="0" y="0"/>
                </a:moveTo>
                <a:lnTo>
                  <a:pt x="216202" y="0"/>
                </a:lnTo>
                <a:lnTo>
                  <a:pt x="216202" y="211608"/>
                </a:lnTo>
                <a:lnTo>
                  <a:pt x="0" y="2116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5" id="65"/>
          <p:cNvSpPr/>
          <p:nvPr/>
        </p:nvSpPr>
        <p:spPr>
          <a:xfrm flipH="true" flipV="true" rot="0">
            <a:off x="14745593" y="-1111790"/>
            <a:ext cx="2960665" cy="2153884"/>
          </a:xfrm>
          <a:custGeom>
            <a:avLst/>
            <a:gdLst/>
            <a:ahLst/>
            <a:cxnLst/>
            <a:rect r="r" b="b" t="t" l="l"/>
            <a:pathLst>
              <a:path h="2153884" w="2960665">
                <a:moveTo>
                  <a:pt x="2960665" y="2153885"/>
                </a:moveTo>
                <a:lnTo>
                  <a:pt x="0" y="2153885"/>
                </a:lnTo>
                <a:lnTo>
                  <a:pt x="0" y="0"/>
                </a:lnTo>
                <a:lnTo>
                  <a:pt x="2960665" y="0"/>
                </a:lnTo>
                <a:lnTo>
                  <a:pt x="2960665" y="215388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6" id="66"/>
          <p:cNvSpPr/>
          <p:nvPr/>
        </p:nvSpPr>
        <p:spPr>
          <a:xfrm flipH="true" flipV="true" rot="0">
            <a:off x="3933326" y="-294884"/>
            <a:ext cx="733514" cy="1254729"/>
          </a:xfrm>
          <a:custGeom>
            <a:avLst/>
            <a:gdLst/>
            <a:ahLst/>
            <a:cxnLst/>
            <a:rect r="r" b="b" t="t" l="l"/>
            <a:pathLst>
              <a:path h="1254729" w="733514">
                <a:moveTo>
                  <a:pt x="733513" y="1254729"/>
                </a:moveTo>
                <a:lnTo>
                  <a:pt x="0" y="1254729"/>
                </a:lnTo>
                <a:lnTo>
                  <a:pt x="0" y="0"/>
                </a:lnTo>
                <a:lnTo>
                  <a:pt x="733513" y="0"/>
                </a:lnTo>
                <a:lnTo>
                  <a:pt x="733513" y="1254729"/>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67" id="67"/>
          <p:cNvSpPr/>
          <p:nvPr/>
        </p:nvSpPr>
        <p:spPr>
          <a:xfrm flipH="false" flipV="false" rot="0">
            <a:off x="15589955" y="9218116"/>
            <a:ext cx="733514" cy="1254729"/>
          </a:xfrm>
          <a:custGeom>
            <a:avLst/>
            <a:gdLst/>
            <a:ahLst/>
            <a:cxnLst/>
            <a:rect r="r" b="b" t="t" l="l"/>
            <a:pathLst>
              <a:path h="1254729" w="733514">
                <a:moveTo>
                  <a:pt x="0" y="0"/>
                </a:moveTo>
                <a:lnTo>
                  <a:pt x="733514" y="0"/>
                </a:lnTo>
                <a:lnTo>
                  <a:pt x="733514" y="1254729"/>
                </a:lnTo>
                <a:lnTo>
                  <a:pt x="0" y="12547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68" id="68"/>
          <p:cNvSpPr txBox="true"/>
          <p:nvPr/>
        </p:nvSpPr>
        <p:spPr>
          <a:xfrm rot="0">
            <a:off x="3964152" y="117128"/>
            <a:ext cx="11658600" cy="1154013"/>
          </a:xfrm>
          <a:prstGeom prst="rect">
            <a:avLst/>
          </a:prstGeom>
        </p:spPr>
        <p:txBody>
          <a:bodyPr anchor="t" rtlCol="false" tIns="0" lIns="0" bIns="0" rIns="0">
            <a:spAutoFit/>
          </a:bodyPr>
          <a:lstStyle/>
          <a:p>
            <a:pPr algn="ctr">
              <a:lnSpc>
                <a:spcPts val="9450"/>
              </a:lnSpc>
            </a:pPr>
            <a:r>
              <a:rPr lang="en-US" sz="6750">
                <a:solidFill>
                  <a:srgbClr val="3A1B0F"/>
                </a:solidFill>
                <a:latin typeface="TAN Mon Cheri"/>
              </a:rPr>
              <a:t>Rakip Analizi </a:t>
            </a:r>
          </a:p>
        </p:txBody>
      </p:sp>
      <p:sp>
        <p:nvSpPr>
          <p:cNvPr name="TextBox 69" id="69"/>
          <p:cNvSpPr txBox="true"/>
          <p:nvPr/>
        </p:nvSpPr>
        <p:spPr>
          <a:xfrm rot="0">
            <a:off x="2765524" y="2113692"/>
            <a:ext cx="2202668" cy="628808"/>
          </a:xfrm>
          <a:prstGeom prst="rect">
            <a:avLst/>
          </a:prstGeom>
        </p:spPr>
        <p:txBody>
          <a:bodyPr anchor="t" rtlCol="false" tIns="0" lIns="0" bIns="0" rIns="0">
            <a:spAutoFit/>
          </a:bodyPr>
          <a:lstStyle/>
          <a:p>
            <a:pPr algn="ctr">
              <a:lnSpc>
                <a:spcPts val="2616"/>
              </a:lnSpc>
            </a:pPr>
            <a:r>
              <a:rPr lang="en-US" sz="1868">
                <a:solidFill>
                  <a:srgbClr val="FFFFFF"/>
                </a:solidFill>
                <a:latin typeface="TAN Mon Cheri Bold"/>
              </a:rPr>
              <a:t>Teknik Özellikler</a:t>
            </a:r>
          </a:p>
        </p:txBody>
      </p:sp>
      <p:sp>
        <p:nvSpPr>
          <p:cNvPr name="TextBox 70" id="70"/>
          <p:cNvSpPr txBox="true"/>
          <p:nvPr/>
        </p:nvSpPr>
        <p:spPr>
          <a:xfrm rot="0">
            <a:off x="5219441" y="2295341"/>
            <a:ext cx="1895920" cy="336351"/>
          </a:xfrm>
          <a:prstGeom prst="rect">
            <a:avLst/>
          </a:prstGeom>
        </p:spPr>
        <p:txBody>
          <a:bodyPr anchor="t" rtlCol="false" tIns="0" lIns="0" bIns="0" rIns="0">
            <a:spAutoFit/>
          </a:bodyPr>
          <a:lstStyle/>
          <a:p>
            <a:pPr algn="ctr">
              <a:lnSpc>
                <a:spcPts val="2756"/>
              </a:lnSpc>
            </a:pPr>
            <a:r>
              <a:rPr lang="en-US" sz="1968">
                <a:solidFill>
                  <a:srgbClr val="FFFFFF"/>
                </a:solidFill>
                <a:latin typeface="TAN Mon Cheri Bold"/>
              </a:rPr>
              <a:t>GEEM</a:t>
            </a:r>
          </a:p>
        </p:txBody>
      </p:sp>
      <p:sp>
        <p:nvSpPr>
          <p:cNvPr name="TextBox 71" id="71"/>
          <p:cNvSpPr txBox="true"/>
          <p:nvPr/>
        </p:nvSpPr>
        <p:spPr>
          <a:xfrm rot="0">
            <a:off x="7430050" y="2295341"/>
            <a:ext cx="2202668" cy="336351"/>
          </a:xfrm>
          <a:prstGeom prst="rect">
            <a:avLst/>
          </a:prstGeom>
        </p:spPr>
        <p:txBody>
          <a:bodyPr anchor="t" rtlCol="false" tIns="0" lIns="0" bIns="0" rIns="0">
            <a:spAutoFit/>
          </a:bodyPr>
          <a:lstStyle/>
          <a:p>
            <a:pPr algn="ctr">
              <a:lnSpc>
                <a:spcPts val="2756"/>
              </a:lnSpc>
            </a:pPr>
            <a:r>
              <a:rPr lang="en-US" sz="1968">
                <a:solidFill>
                  <a:srgbClr val="FFFFFF"/>
                </a:solidFill>
                <a:latin typeface="TAN Mon Cheri Bold"/>
              </a:rPr>
              <a:t>Tripadvisor</a:t>
            </a:r>
          </a:p>
        </p:txBody>
      </p:sp>
      <p:sp>
        <p:nvSpPr>
          <p:cNvPr name="TextBox 72" id="72"/>
          <p:cNvSpPr txBox="true"/>
          <p:nvPr/>
        </p:nvSpPr>
        <p:spPr>
          <a:xfrm rot="0">
            <a:off x="9950344" y="2295341"/>
            <a:ext cx="1888885" cy="336351"/>
          </a:xfrm>
          <a:prstGeom prst="rect">
            <a:avLst/>
          </a:prstGeom>
        </p:spPr>
        <p:txBody>
          <a:bodyPr anchor="t" rtlCol="false" tIns="0" lIns="0" bIns="0" rIns="0">
            <a:spAutoFit/>
          </a:bodyPr>
          <a:lstStyle/>
          <a:p>
            <a:pPr algn="ctr">
              <a:lnSpc>
                <a:spcPts val="2756"/>
              </a:lnSpc>
            </a:pPr>
            <a:r>
              <a:rPr lang="en-US" sz="1968">
                <a:solidFill>
                  <a:srgbClr val="FFFFFF"/>
                </a:solidFill>
                <a:latin typeface="TAN Mon Cheri Bold"/>
              </a:rPr>
              <a:t>Booking</a:t>
            </a:r>
          </a:p>
        </p:txBody>
      </p:sp>
      <p:sp>
        <p:nvSpPr>
          <p:cNvPr name="TextBox 73" id="73"/>
          <p:cNvSpPr txBox="true"/>
          <p:nvPr/>
        </p:nvSpPr>
        <p:spPr>
          <a:xfrm rot="0">
            <a:off x="12158016" y="2295341"/>
            <a:ext cx="2202668" cy="336351"/>
          </a:xfrm>
          <a:prstGeom prst="rect">
            <a:avLst/>
          </a:prstGeom>
        </p:spPr>
        <p:txBody>
          <a:bodyPr anchor="t" rtlCol="false" tIns="0" lIns="0" bIns="0" rIns="0">
            <a:spAutoFit/>
          </a:bodyPr>
          <a:lstStyle/>
          <a:p>
            <a:pPr algn="ctr">
              <a:lnSpc>
                <a:spcPts val="2756"/>
              </a:lnSpc>
            </a:pPr>
            <a:r>
              <a:rPr lang="en-US" sz="1968">
                <a:solidFill>
                  <a:srgbClr val="FFFFFF"/>
                </a:solidFill>
                <a:latin typeface="TAN Mon Cheri Bold"/>
              </a:rPr>
              <a:t>Expedia</a:t>
            </a:r>
          </a:p>
        </p:txBody>
      </p:sp>
      <p:sp>
        <p:nvSpPr>
          <p:cNvPr name="TextBox 74" id="74"/>
          <p:cNvSpPr txBox="true"/>
          <p:nvPr/>
        </p:nvSpPr>
        <p:spPr>
          <a:xfrm rot="0">
            <a:off x="3003437" y="2962897"/>
            <a:ext cx="1663403" cy="694134"/>
          </a:xfrm>
          <a:prstGeom prst="rect">
            <a:avLst/>
          </a:prstGeom>
        </p:spPr>
        <p:txBody>
          <a:bodyPr anchor="t" rtlCol="false" tIns="0" lIns="0" bIns="0" rIns="0">
            <a:spAutoFit/>
          </a:bodyPr>
          <a:lstStyle/>
          <a:p>
            <a:pPr>
              <a:lnSpc>
                <a:spcPts val="2756"/>
              </a:lnSpc>
            </a:pPr>
            <a:r>
              <a:rPr lang="en-US" sz="1968">
                <a:solidFill>
                  <a:srgbClr val="542641"/>
                </a:solidFill>
                <a:latin typeface="The Seasons"/>
              </a:rPr>
              <a:t>Restoran Önerileri</a:t>
            </a:r>
          </a:p>
        </p:txBody>
      </p:sp>
      <p:sp>
        <p:nvSpPr>
          <p:cNvPr name="TextBox 75" id="75"/>
          <p:cNvSpPr txBox="true"/>
          <p:nvPr/>
        </p:nvSpPr>
        <p:spPr>
          <a:xfrm rot="0">
            <a:off x="3003437" y="3926532"/>
            <a:ext cx="1726843" cy="694134"/>
          </a:xfrm>
          <a:prstGeom prst="rect">
            <a:avLst/>
          </a:prstGeom>
        </p:spPr>
        <p:txBody>
          <a:bodyPr anchor="t" rtlCol="false" tIns="0" lIns="0" bIns="0" rIns="0">
            <a:spAutoFit/>
          </a:bodyPr>
          <a:lstStyle/>
          <a:p>
            <a:pPr>
              <a:lnSpc>
                <a:spcPts val="2756"/>
              </a:lnSpc>
            </a:pPr>
            <a:r>
              <a:rPr lang="en-US" sz="1968">
                <a:solidFill>
                  <a:srgbClr val="542641"/>
                </a:solidFill>
                <a:latin typeface="The Seasons"/>
              </a:rPr>
              <a:t>Konaklama Önerileri</a:t>
            </a:r>
          </a:p>
        </p:txBody>
      </p:sp>
      <p:sp>
        <p:nvSpPr>
          <p:cNvPr name="TextBox 76" id="76"/>
          <p:cNvSpPr txBox="true"/>
          <p:nvPr/>
        </p:nvSpPr>
        <p:spPr>
          <a:xfrm rot="0">
            <a:off x="3003437" y="4842543"/>
            <a:ext cx="1726843" cy="694134"/>
          </a:xfrm>
          <a:prstGeom prst="rect">
            <a:avLst/>
          </a:prstGeom>
        </p:spPr>
        <p:txBody>
          <a:bodyPr anchor="t" rtlCol="false" tIns="0" lIns="0" bIns="0" rIns="0">
            <a:spAutoFit/>
          </a:bodyPr>
          <a:lstStyle/>
          <a:p>
            <a:pPr>
              <a:lnSpc>
                <a:spcPts val="2756"/>
              </a:lnSpc>
            </a:pPr>
            <a:r>
              <a:rPr lang="en-US" sz="1968">
                <a:solidFill>
                  <a:srgbClr val="542641"/>
                </a:solidFill>
                <a:latin typeface="The Seasons"/>
              </a:rPr>
              <a:t>Yorum ve Puanlama</a:t>
            </a:r>
          </a:p>
        </p:txBody>
      </p:sp>
      <p:sp>
        <p:nvSpPr>
          <p:cNvPr name="TextBox 77" id="77"/>
          <p:cNvSpPr txBox="true"/>
          <p:nvPr/>
        </p:nvSpPr>
        <p:spPr>
          <a:xfrm rot="0">
            <a:off x="3003437" y="5735547"/>
            <a:ext cx="1726843" cy="694134"/>
          </a:xfrm>
          <a:prstGeom prst="rect">
            <a:avLst/>
          </a:prstGeom>
        </p:spPr>
        <p:txBody>
          <a:bodyPr anchor="t" rtlCol="false" tIns="0" lIns="0" bIns="0" rIns="0">
            <a:spAutoFit/>
          </a:bodyPr>
          <a:lstStyle/>
          <a:p>
            <a:pPr>
              <a:lnSpc>
                <a:spcPts val="2756"/>
              </a:lnSpc>
            </a:pPr>
            <a:r>
              <a:rPr lang="en-US" sz="1968">
                <a:solidFill>
                  <a:srgbClr val="542641"/>
                </a:solidFill>
                <a:latin typeface="The Seasons"/>
              </a:rPr>
              <a:t>Ulaşım Araçları Önerileri</a:t>
            </a:r>
          </a:p>
        </p:txBody>
      </p:sp>
      <p:sp>
        <p:nvSpPr>
          <p:cNvPr name="TextBox 78" id="78"/>
          <p:cNvSpPr txBox="true"/>
          <p:nvPr/>
        </p:nvSpPr>
        <p:spPr>
          <a:xfrm rot="0">
            <a:off x="3003437" y="6626940"/>
            <a:ext cx="1726843" cy="694134"/>
          </a:xfrm>
          <a:prstGeom prst="rect">
            <a:avLst/>
          </a:prstGeom>
        </p:spPr>
        <p:txBody>
          <a:bodyPr anchor="t" rtlCol="false" tIns="0" lIns="0" bIns="0" rIns="0">
            <a:spAutoFit/>
          </a:bodyPr>
          <a:lstStyle/>
          <a:p>
            <a:pPr>
              <a:lnSpc>
                <a:spcPts val="2756"/>
              </a:lnSpc>
            </a:pPr>
            <a:r>
              <a:rPr lang="en-US" sz="1968">
                <a:solidFill>
                  <a:srgbClr val="542641"/>
                </a:solidFill>
                <a:latin typeface="The Seasons"/>
              </a:rPr>
              <a:t>Mobil Uygulama</a:t>
            </a:r>
          </a:p>
        </p:txBody>
      </p:sp>
      <p:sp>
        <p:nvSpPr>
          <p:cNvPr name="TextBox 79" id="79"/>
          <p:cNvSpPr txBox="true"/>
          <p:nvPr/>
        </p:nvSpPr>
        <p:spPr>
          <a:xfrm rot="0">
            <a:off x="2939997" y="7571526"/>
            <a:ext cx="1726843" cy="694134"/>
          </a:xfrm>
          <a:prstGeom prst="rect">
            <a:avLst/>
          </a:prstGeom>
        </p:spPr>
        <p:txBody>
          <a:bodyPr anchor="t" rtlCol="false" tIns="0" lIns="0" bIns="0" rIns="0">
            <a:spAutoFit/>
          </a:bodyPr>
          <a:lstStyle/>
          <a:p>
            <a:pPr>
              <a:lnSpc>
                <a:spcPts val="2756"/>
              </a:lnSpc>
            </a:pPr>
            <a:r>
              <a:rPr lang="en-US" sz="1968">
                <a:solidFill>
                  <a:srgbClr val="542641"/>
                </a:solidFill>
                <a:latin typeface="The Seasons"/>
              </a:rPr>
              <a:t>Kişiye Özel Veri Analizi</a:t>
            </a:r>
          </a:p>
        </p:txBody>
      </p:sp>
      <p:sp>
        <p:nvSpPr>
          <p:cNvPr name="Freeform 80" id="80"/>
          <p:cNvSpPr/>
          <p:nvPr/>
        </p:nvSpPr>
        <p:spPr>
          <a:xfrm flipH="false" flipV="true" rot="0">
            <a:off x="14973300" y="-543126"/>
            <a:ext cx="1673384" cy="2607871"/>
          </a:xfrm>
          <a:custGeom>
            <a:avLst/>
            <a:gdLst/>
            <a:ahLst/>
            <a:cxnLst/>
            <a:rect r="r" b="b" t="t" l="l"/>
            <a:pathLst>
              <a:path h="2607871" w="1673384">
                <a:moveTo>
                  <a:pt x="0" y="2607871"/>
                </a:moveTo>
                <a:lnTo>
                  <a:pt x="1673384" y="2607871"/>
                </a:lnTo>
                <a:lnTo>
                  <a:pt x="1673384" y="0"/>
                </a:lnTo>
                <a:lnTo>
                  <a:pt x="0" y="0"/>
                </a:lnTo>
                <a:lnTo>
                  <a:pt x="0" y="2607871"/>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1" id="81"/>
          <p:cNvGrpSpPr/>
          <p:nvPr/>
        </p:nvGrpSpPr>
        <p:grpSpPr>
          <a:xfrm rot="0">
            <a:off x="14522609" y="2064745"/>
            <a:ext cx="2202668" cy="755276"/>
            <a:chOff x="0" y="0"/>
            <a:chExt cx="1950583" cy="668839"/>
          </a:xfrm>
        </p:grpSpPr>
        <p:sp>
          <p:nvSpPr>
            <p:cNvPr name="Freeform 82" id="82"/>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542641"/>
            </a:solidFill>
          </p:spPr>
        </p:sp>
      </p:grpSp>
      <p:grpSp>
        <p:nvGrpSpPr>
          <p:cNvPr name="Group 83" id="83"/>
          <p:cNvGrpSpPr/>
          <p:nvPr/>
        </p:nvGrpSpPr>
        <p:grpSpPr>
          <a:xfrm rot="0">
            <a:off x="14522609" y="2980756"/>
            <a:ext cx="2202668" cy="755276"/>
            <a:chOff x="0" y="0"/>
            <a:chExt cx="1950583" cy="668839"/>
          </a:xfrm>
        </p:grpSpPr>
        <p:sp>
          <p:nvSpPr>
            <p:cNvPr name="Freeform 84" id="84"/>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85" id="85"/>
          <p:cNvGrpSpPr/>
          <p:nvPr/>
        </p:nvGrpSpPr>
        <p:grpSpPr>
          <a:xfrm rot="0">
            <a:off x="14522609" y="3896767"/>
            <a:ext cx="2202668" cy="755276"/>
            <a:chOff x="0" y="0"/>
            <a:chExt cx="1950583" cy="668839"/>
          </a:xfrm>
        </p:grpSpPr>
        <p:sp>
          <p:nvSpPr>
            <p:cNvPr name="Freeform 86" id="86"/>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87" id="87"/>
          <p:cNvGrpSpPr/>
          <p:nvPr/>
        </p:nvGrpSpPr>
        <p:grpSpPr>
          <a:xfrm rot="0">
            <a:off x="14522609" y="4812778"/>
            <a:ext cx="2202668" cy="755276"/>
            <a:chOff x="0" y="0"/>
            <a:chExt cx="1950583" cy="668839"/>
          </a:xfrm>
        </p:grpSpPr>
        <p:sp>
          <p:nvSpPr>
            <p:cNvPr name="Freeform 88" id="88"/>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89" id="89"/>
          <p:cNvGrpSpPr/>
          <p:nvPr/>
        </p:nvGrpSpPr>
        <p:grpSpPr>
          <a:xfrm rot="0">
            <a:off x="14522609" y="5728788"/>
            <a:ext cx="2202668" cy="755276"/>
            <a:chOff x="0" y="0"/>
            <a:chExt cx="1950583" cy="668839"/>
          </a:xfrm>
        </p:grpSpPr>
        <p:sp>
          <p:nvSpPr>
            <p:cNvPr name="Freeform 90" id="90"/>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91" id="91"/>
          <p:cNvGrpSpPr/>
          <p:nvPr/>
        </p:nvGrpSpPr>
        <p:grpSpPr>
          <a:xfrm rot="0">
            <a:off x="14522609" y="7560810"/>
            <a:ext cx="2202668" cy="755276"/>
            <a:chOff x="0" y="0"/>
            <a:chExt cx="1950583" cy="668839"/>
          </a:xfrm>
        </p:grpSpPr>
        <p:sp>
          <p:nvSpPr>
            <p:cNvPr name="Freeform 92" id="92"/>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sp>
        <p:nvSpPr>
          <p:cNvPr name="Freeform 93" id="93"/>
          <p:cNvSpPr/>
          <p:nvPr/>
        </p:nvSpPr>
        <p:spPr>
          <a:xfrm flipH="false" flipV="false" rot="0">
            <a:off x="15502386" y="3252590"/>
            <a:ext cx="243115" cy="211608"/>
          </a:xfrm>
          <a:custGeom>
            <a:avLst/>
            <a:gdLst/>
            <a:ahLst/>
            <a:cxnLst/>
            <a:rect r="r" b="b" t="t" l="l"/>
            <a:pathLst>
              <a:path h="211608" w="243115">
                <a:moveTo>
                  <a:pt x="0" y="0"/>
                </a:moveTo>
                <a:lnTo>
                  <a:pt x="243114" y="0"/>
                </a:lnTo>
                <a:lnTo>
                  <a:pt x="243114" y="211608"/>
                </a:lnTo>
                <a:lnTo>
                  <a:pt x="0" y="2116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4" id="94"/>
          <p:cNvSpPr/>
          <p:nvPr/>
        </p:nvSpPr>
        <p:spPr>
          <a:xfrm flipH="false" flipV="false" rot="0">
            <a:off x="15502386" y="4168601"/>
            <a:ext cx="243115" cy="211608"/>
          </a:xfrm>
          <a:custGeom>
            <a:avLst/>
            <a:gdLst/>
            <a:ahLst/>
            <a:cxnLst/>
            <a:rect r="r" b="b" t="t" l="l"/>
            <a:pathLst>
              <a:path h="211608" w="243115">
                <a:moveTo>
                  <a:pt x="0" y="0"/>
                </a:moveTo>
                <a:lnTo>
                  <a:pt x="243114" y="0"/>
                </a:lnTo>
                <a:lnTo>
                  <a:pt x="243114" y="211608"/>
                </a:lnTo>
                <a:lnTo>
                  <a:pt x="0" y="2116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5" id="95"/>
          <p:cNvSpPr/>
          <p:nvPr/>
        </p:nvSpPr>
        <p:spPr>
          <a:xfrm flipH="false" flipV="false" rot="0">
            <a:off x="15502386" y="5084612"/>
            <a:ext cx="243115" cy="211608"/>
          </a:xfrm>
          <a:custGeom>
            <a:avLst/>
            <a:gdLst/>
            <a:ahLst/>
            <a:cxnLst/>
            <a:rect r="r" b="b" t="t" l="l"/>
            <a:pathLst>
              <a:path h="211608" w="243115">
                <a:moveTo>
                  <a:pt x="0" y="0"/>
                </a:moveTo>
                <a:lnTo>
                  <a:pt x="243114" y="0"/>
                </a:lnTo>
                <a:lnTo>
                  <a:pt x="243114" y="211608"/>
                </a:lnTo>
                <a:lnTo>
                  <a:pt x="0" y="2116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6" id="96"/>
          <p:cNvSpPr/>
          <p:nvPr/>
        </p:nvSpPr>
        <p:spPr>
          <a:xfrm flipH="false" flipV="false" rot="0">
            <a:off x="15502386" y="6000623"/>
            <a:ext cx="243115" cy="211608"/>
          </a:xfrm>
          <a:custGeom>
            <a:avLst/>
            <a:gdLst/>
            <a:ahLst/>
            <a:cxnLst/>
            <a:rect r="r" b="b" t="t" l="l"/>
            <a:pathLst>
              <a:path h="211608" w="243115">
                <a:moveTo>
                  <a:pt x="0" y="0"/>
                </a:moveTo>
                <a:lnTo>
                  <a:pt x="243114" y="0"/>
                </a:lnTo>
                <a:lnTo>
                  <a:pt x="243114" y="211608"/>
                </a:lnTo>
                <a:lnTo>
                  <a:pt x="0" y="2116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7" id="97"/>
          <p:cNvSpPr/>
          <p:nvPr/>
        </p:nvSpPr>
        <p:spPr>
          <a:xfrm flipH="false" flipV="false" rot="0">
            <a:off x="15502386" y="7832644"/>
            <a:ext cx="243115" cy="211608"/>
          </a:xfrm>
          <a:custGeom>
            <a:avLst/>
            <a:gdLst/>
            <a:ahLst/>
            <a:cxnLst/>
            <a:rect r="r" b="b" t="t" l="l"/>
            <a:pathLst>
              <a:path h="211608" w="243115">
                <a:moveTo>
                  <a:pt x="0" y="0"/>
                </a:moveTo>
                <a:lnTo>
                  <a:pt x="243114" y="0"/>
                </a:lnTo>
                <a:lnTo>
                  <a:pt x="243114" y="211608"/>
                </a:lnTo>
                <a:lnTo>
                  <a:pt x="0" y="2116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8" id="98"/>
          <p:cNvSpPr txBox="true"/>
          <p:nvPr/>
        </p:nvSpPr>
        <p:spPr>
          <a:xfrm rot="0">
            <a:off x="14522609" y="2081029"/>
            <a:ext cx="2202668" cy="684609"/>
          </a:xfrm>
          <a:prstGeom prst="rect">
            <a:avLst/>
          </a:prstGeom>
        </p:spPr>
        <p:txBody>
          <a:bodyPr anchor="t" rtlCol="false" tIns="0" lIns="0" bIns="0" rIns="0">
            <a:spAutoFit/>
          </a:bodyPr>
          <a:lstStyle/>
          <a:p>
            <a:pPr algn="ctr">
              <a:lnSpc>
                <a:spcPts val="2756"/>
              </a:lnSpc>
            </a:pPr>
            <a:r>
              <a:rPr lang="en-US" sz="1968">
                <a:solidFill>
                  <a:srgbClr val="FFFFFF"/>
                </a:solidFill>
                <a:latin typeface="TAN Mon Cheri Bold"/>
              </a:rPr>
              <a:t>GEEM-FUTURE</a:t>
            </a:r>
          </a:p>
        </p:txBody>
      </p:sp>
      <p:grpSp>
        <p:nvGrpSpPr>
          <p:cNvPr name="Group 99" id="99"/>
          <p:cNvGrpSpPr/>
          <p:nvPr/>
        </p:nvGrpSpPr>
        <p:grpSpPr>
          <a:xfrm rot="0">
            <a:off x="2702084" y="8462840"/>
            <a:ext cx="2202668" cy="755276"/>
            <a:chOff x="0" y="0"/>
            <a:chExt cx="1950583" cy="668839"/>
          </a:xfrm>
        </p:grpSpPr>
        <p:sp>
          <p:nvSpPr>
            <p:cNvPr name="Freeform 100" id="100"/>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101" id="101"/>
          <p:cNvGrpSpPr/>
          <p:nvPr/>
        </p:nvGrpSpPr>
        <p:grpSpPr>
          <a:xfrm rot="0">
            <a:off x="5066067" y="8462840"/>
            <a:ext cx="2202668" cy="755276"/>
            <a:chOff x="0" y="0"/>
            <a:chExt cx="1950583" cy="668839"/>
          </a:xfrm>
        </p:grpSpPr>
        <p:sp>
          <p:nvSpPr>
            <p:cNvPr name="Freeform 102" id="102"/>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103" id="103"/>
          <p:cNvGrpSpPr/>
          <p:nvPr/>
        </p:nvGrpSpPr>
        <p:grpSpPr>
          <a:xfrm rot="0">
            <a:off x="7430050" y="8503024"/>
            <a:ext cx="2202668" cy="755276"/>
            <a:chOff x="0" y="0"/>
            <a:chExt cx="1950583" cy="668839"/>
          </a:xfrm>
        </p:grpSpPr>
        <p:sp>
          <p:nvSpPr>
            <p:cNvPr name="Freeform 104" id="104"/>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sp>
        <p:nvSpPr>
          <p:cNvPr name="Freeform 105" id="105"/>
          <p:cNvSpPr/>
          <p:nvPr/>
        </p:nvSpPr>
        <p:spPr>
          <a:xfrm flipH="false" flipV="false" rot="0">
            <a:off x="8423283" y="8734674"/>
            <a:ext cx="216202" cy="211608"/>
          </a:xfrm>
          <a:custGeom>
            <a:avLst/>
            <a:gdLst/>
            <a:ahLst/>
            <a:cxnLst/>
            <a:rect r="r" b="b" t="t" l="l"/>
            <a:pathLst>
              <a:path h="211608" w="216202">
                <a:moveTo>
                  <a:pt x="0" y="0"/>
                </a:moveTo>
                <a:lnTo>
                  <a:pt x="216202" y="0"/>
                </a:lnTo>
                <a:lnTo>
                  <a:pt x="216202" y="211608"/>
                </a:lnTo>
                <a:lnTo>
                  <a:pt x="0" y="2116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6" id="106"/>
          <p:cNvSpPr/>
          <p:nvPr/>
        </p:nvSpPr>
        <p:spPr>
          <a:xfrm flipH="false" flipV="false" rot="0">
            <a:off x="6059300" y="8734674"/>
            <a:ext cx="216202" cy="211608"/>
          </a:xfrm>
          <a:custGeom>
            <a:avLst/>
            <a:gdLst/>
            <a:ahLst/>
            <a:cxnLst/>
            <a:rect r="r" b="b" t="t" l="l"/>
            <a:pathLst>
              <a:path h="211608" w="216202">
                <a:moveTo>
                  <a:pt x="0" y="0"/>
                </a:moveTo>
                <a:lnTo>
                  <a:pt x="216202" y="0"/>
                </a:lnTo>
                <a:lnTo>
                  <a:pt x="216202" y="211608"/>
                </a:lnTo>
                <a:lnTo>
                  <a:pt x="0" y="2116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7" id="107"/>
          <p:cNvSpPr txBox="true"/>
          <p:nvPr/>
        </p:nvSpPr>
        <p:spPr>
          <a:xfrm rot="0">
            <a:off x="3003437" y="8444981"/>
            <a:ext cx="1726843" cy="694134"/>
          </a:xfrm>
          <a:prstGeom prst="rect">
            <a:avLst/>
          </a:prstGeom>
        </p:spPr>
        <p:txBody>
          <a:bodyPr anchor="t" rtlCol="false" tIns="0" lIns="0" bIns="0" rIns="0">
            <a:spAutoFit/>
          </a:bodyPr>
          <a:lstStyle/>
          <a:p>
            <a:pPr>
              <a:lnSpc>
                <a:spcPts val="2756"/>
              </a:lnSpc>
            </a:pPr>
            <a:r>
              <a:rPr lang="en-US" sz="1968">
                <a:solidFill>
                  <a:srgbClr val="542641"/>
                </a:solidFill>
                <a:latin typeface="The Seasons"/>
              </a:rPr>
              <a:t>Rehber Önerileri</a:t>
            </a:r>
          </a:p>
        </p:txBody>
      </p:sp>
      <p:grpSp>
        <p:nvGrpSpPr>
          <p:cNvPr name="Group 108" id="108"/>
          <p:cNvGrpSpPr/>
          <p:nvPr/>
        </p:nvGrpSpPr>
        <p:grpSpPr>
          <a:xfrm rot="0">
            <a:off x="14522609" y="8462840"/>
            <a:ext cx="2202668" cy="755276"/>
            <a:chOff x="0" y="0"/>
            <a:chExt cx="1950583" cy="668839"/>
          </a:xfrm>
        </p:grpSpPr>
        <p:sp>
          <p:nvSpPr>
            <p:cNvPr name="Freeform 109" id="109"/>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sp>
        <p:nvSpPr>
          <p:cNvPr name="Freeform 110" id="110"/>
          <p:cNvSpPr/>
          <p:nvPr/>
        </p:nvSpPr>
        <p:spPr>
          <a:xfrm flipH="false" flipV="false" rot="0">
            <a:off x="15502386" y="8734674"/>
            <a:ext cx="243115" cy="211608"/>
          </a:xfrm>
          <a:custGeom>
            <a:avLst/>
            <a:gdLst/>
            <a:ahLst/>
            <a:cxnLst/>
            <a:rect r="r" b="b" t="t" l="l"/>
            <a:pathLst>
              <a:path h="211608" w="243115">
                <a:moveTo>
                  <a:pt x="0" y="0"/>
                </a:moveTo>
                <a:lnTo>
                  <a:pt x="243114" y="0"/>
                </a:lnTo>
                <a:lnTo>
                  <a:pt x="243114" y="211608"/>
                </a:lnTo>
                <a:lnTo>
                  <a:pt x="0" y="2116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1" id="111"/>
          <p:cNvGrpSpPr/>
          <p:nvPr/>
        </p:nvGrpSpPr>
        <p:grpSpPr>
          <a:xfrm rot="0">
            <a:off x="9794643" y="3010522"/>
            <a:ext cx="2202668" cy="755276"/>
            <a:chOff x="0" y="0"/>
            <a:chExt cx="1950583" cy="668839"/>
          </a:xfrm>
        </p:grpSpPr>
        <p:sp>
          <p:nvSpPr>
            <p:cNvPr name="Freeform 112" id="112"/>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sp>
        <p:nvSpPr>
          <p:cNvPr name="Freeform 113" id="113"/>
          <p:cNvSpPr/>
          <p:nvPr/>
        </p:nvSpPr>
        <p:spPr>
          <a:xfrm flipH="false" flipV="false" rot="0">
            <a:off x="10787876" y="3282356"/>
            <a:ext cx="216202" cy="211608"/>
          </a:xfrm>
          <a:custGeom>
            <a:avLst/>
            <a:gdLst/>
            <a:ahLst/>
            <a:cxnLst/>
            <a:rect r="r" b="b" t="t" l="l"/>
            <a:pathLst>
              <a:path h="211608" w="216202">
                <a:moveTo>
                  <a:pt x="0" y="0"/>
                </a:moveTo>
                <a:lnTo>
                  <a:pt x="216202" y="0"/>
                </a:lnTo>
                <a:lnTo>
                  <a:pt x="216202" y="211608"/>
                </a:lnTo>
                <a:lnTo>
                  <a:pt x="0" y="2116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4" id="114"/>
          <p:cNvGrpSpPr/>
          <p:nvPr/>
        </p:nvGrpSpPr>
        <p:grpSpPr>
          <a:xfrm rot="0">
            <a:off x="7430660" y="5729979"/>
            <a:ext cx="2202668" cy="755276"/>
            <a:chOff x="0" y="0"/>
            <a:chExt cx="1950583" cy="668839"/>
          </a:xfrm>
        </p:grpSpPr>
        <p:sp>
          <p:nvSpPr>
            <p:cNvPr name="Freeform 115" id="115"/>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sp>
        <p:nvSpPr>
          <p:cNvPr name="Freeform 116" id="116"/>
          <p:cNvSpPr/>
          <p:nvPr/>
        </p:nvSpPr>
        <p:spPr>
          <a:xfrm flipH="false" flipV="false" rot="0">
            <a:off x="8423893" y="6001813"/>
            <a:ext cx="216202" cy="211608"/>
          </a:xfrm>
          <a:custGeom>
            <a:avLst/>
            <a:gdLst/>
            <a:ahLst/>
            <a:cxnLst/>
            <a:rect r="r" b="b" t="t" l="l"/>
            <a:pathLst>
              <a:path h="211608" w="216202">
                <a:moveTo>
                  <a:pt x="0" y="0"/>
                </a:moveTo>
                <a:lnTo>
                  <a:pt x="216202" y="0"/>
                </a:lnTo>
                <a:lnTo>
                  <a:pt x="216202" y="211608"/>
                </a:lnTo>
                <a:lnTo>
                  <a:pt x="0" y="2116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7" id="117"/>
          <p:cNvGrpSpPr/>
          <p:nvPr/>
        </p:nvGrpSpPr>
        <p:grpSpPr>
          <a:xfrm rot="0">
            <a:off x="9793452" y="5783172"/>
            <a:ext cx="2202668" cy="755276"/>
            <a:chOff x="0" y="0"/>
            <a:chExt cx="1950583" cy="668839"/>
          </a:xfrm>
        </p:grpSpPr>
        <p:sp>
          <p:nvSpPr>
            <p:cNvPr name="Freeform 118" id="118"/>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sp>
        <p:nvSpPr>
          <p:cNvPr name="Freeform 119" id="119"/>
          <p:cNvSpPr/>
          <p:nvPr/>
        </p:nvSpPr>
        <p:spPr>
          <a:xfrm flipH="false" flipV="false" rot="0">
            <a:off x="10894786" y="6106427"/>
            <a:ext cx="216202" cy="211608"/>
          </a:xfrm>
          <a:custGeom>
            <a:avLst/>
            <a:gdLst/>
            <a:ahLst/>
            <a:cxnLst/>
            <a:rect r="r" b="b" t="t" l="l"/>
            <a:pathLst>
              <a:path h="211608" w="216202">
                <a:moveTo>
                  <a:pt x="0" y="0"/>
                </a:moveTo>
                <a:lnTo>
                  <a:pt x="216203" y="0"/>
                </a:lnTo>
                <a:lnTo>
                  <a:pt x="216203" y="211608"/>
                </a:lnTo>
                <a:lnTo>
                  <a:pt x="0" y="2116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0" id="120"/>
          <p:cNvGrpSpPr/>
          <p:nvPr/>
        </p:nvGrpSpPr>
        <p:grpSpPr>
          <a:xfrm rot="0">
            <a:off x="12158045" y="5783172"/>
            <a:ext cx="2202668" cy="755276"/>
            <a:chOff x="0" y="0"/>
            <a:chExt cx="1950583" cy="668839"/>
          </a:xfrm>
        </p:grpSpPr>
        <p:sp>
          <p:nvSpPr>
            <p:cNvPr name="Freeform 121" id="121"/>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sp>
        <p:nvSpPr>
          <p:cNvPr name="Freeform 122" id="122"/>
          <p:cNvSpPr/>
          <p:nvPr/>
        </p:nvSpPr>
        <p:spPr>
          <a:xfrm flipH="false" flipV="false" rot="0">
            <a:off x="13151278" y="6055006"/>
            <a:ext cx="216202" cy="211608"/>
          </a:xfrm>
          <a:custGeom>
            <a:avLst/>
            <a:gdLst/>
            <a:ahLst/>
            <a:cxnLst/>
            <a:rect r="r" b="b" t="t" l="l"/>
            <a:pathLst>
              <a:path h="211608" w="216202">
                <a:moveTo>
                  <a:pt x="0" y="0"/>
                </a:moveTo>
                <a:lnTo>
                  <a:pt x="216202" y="0"/>
                </a:lnTo>
                <a:lnTo>
                  <a:pt x="216202" y="211608"/>
                </a:lnTo>
                <a:lnTo>
                  <a:pt x="0" y="2116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3" id="123"/>
          <p:cNvGrpSpPr/>
          <p:nvPr/>
        </p:nvGrpSpPr>
        <p:grpSpPr>
          <a:xfrm rot="0">
            <a:off x="12158045" y="7564767"/>
            <a:ext cx="2202668" cy="755276"/>
            <a:chOff x="0" y="0"/>
            <a:chExt cx="1950583" cy="668839"/>
          </a:xfrm>
        </p:grpSpPr>
        <p:sp>
          <p:nvSpPr>
            <p:cNvPr name="Freeform 124" id="124"/>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sp>
        <p:nvSpPr>
          <p:cNvPr name="Freeform 125" id="125"/>
          <p:cNvSpPr/>
          <p:nvPr/>
        </p:nvSpPr>
        <p:spPr>
          <a:xfrm flipH="false" flipV="false" rot="0">
            <a:off x="13151278" y="7836601"/>
            <a:ext cx="216202" cy="211608"/>
          </a:xfrm>
          <a:custGeom>
            <a:avLst/>
            <a:gdLst/>
            <a:ahLst/>
            <a:cxnLst/>
            <a:rect r="r" b="b" t="t" l="l"/>
            <a:pathLst>
              <a:path h="211608" w="216202">
                <a:moveTo>
                  <a:pt x="0" y="0"/>
                </a:moveTo>
                <a:lnTo>
                  <a:pt x="216202" y="0"/>
                </a:lnTo>
                <a:lnTo>
                  <a:pt x="216202" y="211608"/>
                </a:lnTo>
                <a:lnTo>
                  <a:pt x="0" y="2116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6" id="126"/>
          <p:cNvGrpSpPr/>
          <p:nvPr/>
        </p:nvGrpSpPr>
        <p:grpSpPr>
          <a:xfrm rot="0">
            <a:off x="9793452" y="8497062"/>
            <a:ext cx="2202668" cy="755276"/>
            <a:chOff x="0" y="0"/>
            <a:chExt cx="1950583" cy="668839"/>
          </a:xfrm>
        </p:grpSpPr>
        <p:sp>
          <p:nvSpPr>
            <p:cNvPr name="Freeform 127" id="127"/>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sp>
        <p:nvSpPr>
          <p:cNvPr name="Freeform 128" id="128"/>
          <p:cNvSpPr/>
          <p:nvPr/>
        </p:nvSpPr>
        <p:spPr>
          <a:xfrm flipH="false" flipV="false" rot="0">
            <a:off x="10786685" y="8768896"/>
            <a:ext cx="216202" cy="211608"/>
          </a:xfrm>
          <a:custGeom>
            <a:avLst/>
            <a:gdLst/>
            <a:ahLst/>
            <a:cxnLst/>
            <a:rect r="r" b="b" t="t" l="l"/>
            <a:pathLst>
              <a:path h="211608" w="216202">
                <a:moveTo>
                  <a:pt x="0" y="0"/>
                </a:moveTo>
                <a:lnTo>
                  <a:pt x="216202" y="0"/>
                </a:lnTo>
                <a:lnTo>
                  <a:pt x="216202" y="211608"/>
                </a:lnTo>
                <a:lnTo>
                  <a:pt x="0" y="2116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9" id="129"/>
          <p:cNvGrpSpPr/>
          <p:nvPr/>
        </p:nvGrpSpPr>
        <p:grpSpPr>
          <a:xfrm rot="0">
            <a:off x="12158016" y="8568644"/>
            <a:ext cx="2202668" cy="755276"/>
            <a:chOff x="0" y="0"/>
            <a:chExt cx="1950583" cy="668839"/>
          </a:xfrm>
        </p:grpSpPr>
        <p:sp>
          <p:nvSpPr>
            <p:cNvPr name="Freeform 130" id="130"/>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sp>
        <p:nvSpPr>
          <p:cNvPr name="Freeform 131" id="131"/>
          <p:cNvSpPr/>
          <p:nvPr/>
        </p:nvSpPr>
        <p:spPr>
          <a:xfrm flipH="false" flipV="false" rot="0">
            <a:off x="13151249" y="8840478"/>
            <a:ext cx="216202" cy="211608"/>
          </a:xfrm>
          <a:custGeom>
            <a:avLst/>
            <a:gdLst/>
            <a:ahLst/>
            <a:cxnLst/>
            <a:rect r="r" b="b" t="t" l="l"/>
            <a:pathLst>
              <a:path h="211608" w="216202">
                <a:moveTo>
                  <a:pt x="0" y="0"/>
                </a:moveTo>
                <a:lnTo>
                  <a:pt x="216202" y="0"/>
                </a:lnTo>
                <a:lnTo>
                  <a:pt x="216202" y="211608"/>
                </a:lnTo>
                <a:lnTo>
                  <a:pt x="0" y="2116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2" id="132"/>
          <p:cNvGrpSpPr/>
          <p:nvPr/>
        </p:nvGrpSpPr>
        <p:grpSpPr>
          <a:xfrm rot="0">
            <a:off x="5066067" y="5729979"/>
            <a:ext cx="2202668" cy="755276"/>
            <a:chOff x="0" y="0"/>
            <a:chExt cx="1950583" cy="668839"/>
          </a:xfrm>
        </p:grpSpPr>
        <p:sp>
          <p:nvSpPr>
            <p:cNvPr name="Freeform 133" id="133"/>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sp>
        <p:nvSpPr>
          <p:cNvPr name="Freeform 134" id="134"/>
          <p:cNvSpPr/>
          <p:nvPr/>
        </p:nvSpPr>
        <p:spPr>
          <a:xfrm flipH="false" flipV="false" rot="0">
            <a:off x="6045844" y="6001813"/>
            <a:ext cx="243115" cy="211608"/>
          </a:xfrm>
          <a:custGeom>
            <a:avLst/>
            <a:gdLst/>
            <a:ahLst/>
            <a:cxnLst/>
            <a:rect r="r" b="b" t="t" l="l"/>
            <a:pathLst>
              <a:path h="211608" w="243115">
                <a:moveTo>
                  <a:pt x="0" y="0"/>
                </a:moveTo>
                <a:lnTo>
                  <a:pt x="243115" y="0"/>
                </a:lnTo>
                <a:lnTo>
                  <a:pt x="243115" y="211608"/>
                </a:lnTo>
                <a:lnTo>
                  <a:pt x="0" y="2116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5" id="135"/>
          <p:cNvGrpSpPr/>
          <p:nvPr/>
        </p:nvGrpSpPr>
        <p:grpSpPr>
          <a:xfrm rot="0">
            <a:off x="9794948" y="6620181"/>
            <a:ext cx="2202668" cy="755276"/>
            <a:chOff x="0" y="0"/>
            <a:chExt cx="1950583" cy="668839"/>
          </a:xfrm>
        </p:grpSpPr>
        <p:sp>
          <p:nvSpPr>
            <p:cNvPr name="Freeform 136" id="136"/>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137" id="137"/>
          <p:cNvGrpSpPr/>
          <p:nvPr/>
        </p:nvGrpSpPr>
        <p:grpSpPr>
          <a:xfrm rot="0">
            <a:off x="5066372" y="6620181"/>
            <a:ext cx="2202668" cy="755276"/>
            <a:chOff x="0" y="0"/>
            <a:chExt cx="1950583" cy="668839"/>
          </a:xfrm>
        </p:grpSpPr>
        <p:sp>
          <p:nvSpPr>
            <p:cNvPr name="Freeform 138" id="138"/>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139" id="139"/>
          <p:cNvGrpSpPr/>
          <p:nvPr/>
        </p:nvGrpSpPr>
        <p:grpSpPr>
          <a:xfrm rot="0">
            <a:off x="7430355" y="6620181"/>
            <a:ext cx="2202668" cy="755276"/>
            <a:chOff x="0" y="0"/>
            <a:chExt cx="1950583" cy="668839"/>
          </a:xfrm>
        </p:grpSpPr>
        <p:sp>
          <p:nvSpPr>
            <p:cNvPr name="Freeform 140" id="140"/>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grpSp>
        <p:nvGrpSpPr>
          <p:cNvPr name="Group 141" id="141"/>
          <p:cNvGrpSpPr/>
          <p:nvPr/>
        </p:nvGrpSpPr>
        <p:grpSpPr>
          <a:xfrm rot="0">
            <a:off x="12158321" y="6620181"/>
            <a:ext cx="2202668" cy="755276"/>
            <a:chOff x="0" y="0"/>
            <a:chExt cx="1950583" cy="668839"/>
          </a:xfrm>
        </p:grpSpPr>
        <p:sp>
          <p:nvSpPr>
            <p:cNvPr name="Freeform 142" id="142"/>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sp>
        <p:nvSpPr>
          <p:cNvPr name="Freeform 143" id="143"/>
          <p:cNvSpPr/>
          <p:nvPr/>
        </p:nvSpPr>
        <p:spPr>
          <a:xfrm flipH="false" flipV="false" rot="0">
            <a:off x="6046149" y="6892016"/>
            <a:ext cx="243115" cy="211608"/>
          </a:xfrm>
          <a:custGeom>
            <a:avLst/>
            <a:gdLst/>
            <a:ahLst/>
            <a:cxnLst/>
            <a:rect r="r" b="b" t="t" l="l"/>
            <a:pathLst>
              <a:path h="211608" w="243115">
                <a:moveTo>
                  <a:pt x="0" y="0"/>
                </a:moveTo>
                <a:lnTo>
                  <a:pt x="243114" y="0"/>
                </a:lnTo>
                <a:lnTo>
                  <a:pt x="243114" y="211607"/>
                </a:lnTo>
                <a:lnTo>
                  <a:pt x="0" y="2116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4" id="144"/>
          <p:cNvSpPr/>
          <p:nvPr/>
        </p:nvSpPr>
        <p:spPr>
          <a:xfrm flipH="false" flipV="false" rot="0">
            <a:off x="8410132" y="6892016"/>
            <a:ext cx="243115" cy="211608"/>
          </a:xfrm>
          <a:custGeom>
            <a:avLst/>
            <a:gdLst/>
            <a:ahLst/>
            <a:cxnLst/>
            <a:rect r="r" b="b" t="t" l="l"/>
            <a:pathLst>
              <a:path h="211608" w="243115">
                <a:moveTo>
                  <a:pt x="0" y="0"/>
                </a:moveTo>
                <a:lnTo>
                  <a:pt x="243114" y="0"/>
                </a:lnTo>
                <a:lnTo>
                  <a:pt x="243114" y="211607"/>
                </a:lnTo>
                <a:lnTo>
                  <a:pt x="0" y="2116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5" id="145"/>
          <p:cNvSpPr/>
          <p:nvPr/>
        </p:nvSpPr>
        <p:spPr>
          <a:xfrm flipH="false" flipV="false" rot="0">
            <a:off x="13138098" y="6892016"/>
            <a:ext cx="243115" cy="211608"/>
          </a:xfrm>
          <a:custGeom>
            <a:avLst/>
            <a:gdLst/>
            <a:ahLst/>
            <a:cxnLst/>
            <a:rect r="r" b="b" t="t" l="l"/>
            <a:pathLst>
              <a:path h="211608" w="243115">
                <a:moveTo>
                  <a:pt x="0" y="0"/>
                </a:moveTo>
                <a:lnTo>
                  <a:pt x="243115" y="0"/>
                </a:lnTo>
                <a:lnTo>
                  <a:pt x="243115" y="211607"/>
                </a:lnTo>
                <a:lnTo>
                  <a:pt x="0" y="2116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6" id="146"/>
          <p:cNvGrpSpPr/>
          <p:nvPr/>
        </p:nvGrpSpPr>
        <p:grpSpPr>
          <a:xfrm rot="0">
            <a:off x="14522914" y="6620181"/>
            <a:ext cx="2202668" cy="755276"/>
            <a:chOff x="0" y="0"/>
            <a:chExt cx="1950583" cy="668839"/>
          </a:xfrm>
        </p:grpSpPr>
        <p:sp>
          <p:nvSpPr>
            <p:cNvPr name="Freeform 147" id="147"/>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sp>
        <p:nvSpPr>
          <p:cNvPr name="Freeform 148" id="148"/>
          <p:cNvSpPr/>
          <p:nvPr/>
        </p:nvSpPr>
        <p:spPr>
          <a:xfrm flipH="false" flipV="false" rot="0">
            <a:off x="15502691" y="6892016"/>
            <a:ext cx="243115" cy="211608"/>
          </a:xfrm>
          <a:custGeom>
            <a:avLst/>
            <a:gdLst/>
            <a:ahLst/>
            <a:cxnLst/>
            <a:rect r="r" b="b" t="t" l="l"/>
            <a:pathLst>
              <a:path h="211608" w="243115">
                <a:moveTo>
                  <a:pt x="0" y="0"/>
                </a:moveTo>
                <a:lnTo>
                  <a:pt x="243114" y="0"/>
                </a:lnTo>
                <a:lnTo>
                  <a:pt x="243114" y="211607"/>
                </a:lnTo>
                <a:lnTo>
                  <a:pt x="0" y="2116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9" id="149"/>
          <p:cNvSpPr/>
          <p:nvPr/>
        </p:nvSpPr>
        <p:spPr>
          <a:xfrm flipH="false" flipV="false" rot="0">
            <a:off x="10844318" y="6919449"/>
            <a:ext cx="317139" cy="276039"/>
          </a:xfrm>
          <a:custGeom>
            <a:avLst/>
            <a:gdLst/>
            <a:ahLst/>
            <a:cxnLst/>
            <a:rect r="r" b="b" t="t" l="l"/>
            <a:pathLst>
              <a:path h="276039" w="317139">
                <a:moveTo>
                  <a:pt x="0" y="0"/>
                </a:moveTo>
                <a:lnTo>
                  <a:pt x="317139" y="0"/>
                </a:lnTo>
                <a:lnTo>
                  <a:pt x="317139" y="276039"/>
                </a:lnTo>
                <a:lnTo>
                  <a:pt x="0" y="2760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0" id="150"/>
          <p:cNvGrpSpPr/>
          <p:nvPr/>
        </p:nvGrpSpPr>
        <p:grpSpPr>
          <a:xfrm rot="0">
            <a:off x="5066372" y="7537383"/>
            <a:ext cx="2202668" cy="755276"/>
            <a:chOff x="0" y="0"/>
            <a:chExt cx="1950583" cy="668839"/>
          </a:xfrm>
        </p:grpSpPr>
        <p:sp>
          <p:nvSpPr>
            <p:cNvPr name="Freeform 151" id="151"/>
            <p:cNvSpPr/>
            <p:nvPr/>
          </p:nvSpPr>
          <p:spPr>
            <a:xfrm flipH="false" flipV="false" rot="0">
              <a:off x="0" y="0"/>
              <a:ext cx="1950583" cy="668839"/>
            </a:xfrm>
            <a:custGeom>
              <a:avLst/>
              <a:gdLst/>
              <a:ahLst/>
              <a:cxnLst/>
              <a:rect r="r" b="b" t="t" l="l"/>
              <a:pathLst>
                <a:path h="668839" w="1950583">
                  <a:moveTo>
                    <a:pt x="1826123" y="668839"/>
                  </a:moveTo>
                  <a:lnTo>
                    <a:pt x="124460" y="668839"/>
                  </a:lnTo>
                  <a:cubicBezTo>
                    <a:pt x="55880" y="668839"/>
                    <a:pt x="0" y="612959"/>
                    <a:pt x="0" y="544379"/>
                  </a:cubicBezTo>
                  <a:lnTo>
                    <a:pt x="0" y="124460"/>
                  </a:lnTo>
                  <a:cubicBezTo>
                    <a:pt x="0" y="55880"/>
                    <a:pt x="55880" y="0"/>
                    <a:pt x="124460" y="0"/>
                  </a:cubicBezTo>
                  <a:lnTo>
                    <a:pt x="1826123" y="0"/>
                  </a:lnTo>
                  <a:cubicBezTo>
                    <a:pt x="1894703" y="0"/>
                    <a:pt x="1950583" y="55880"/>
                    <a:pt x="1950583" y="124460"/>
                  </a:cubicBezTo>
                  <a:lnTo>
                    <a:pt x="1950583" y="544379"/>
                  </a:lnTo>
                  <a:cubicBezTo>
                    <a:pt x="1950583" y="612959"/>
                    <a:pt x="1894703" y="668839"/>
                    <a:pt x="1826123" y="668839"/>
                  </a:cubicBezTo>
                  <a:close/>
                </a:path>
              </a:pathLst>
            </a:custGeom>
            <a:solidFill>
              <a:srgbClr val="FFFFFF"/>
            </a:solidFill>
          </p:spPr>
        </p:sp>
      </p:grpSp>
      <p:sp>
        <p:nvSpPr>
          <p:cNvPr name="Freeform 152" id="152"/>
          <p:cNvSpPr/>
          <p:nvPr/>
        </p:nvSpPr>
        <p:spPr>
          <a:xfrm flipH="false" flipV="false" rot="0">
            <a:off x="6046149" y="7890985"/>
            <a:ext cx="243115" cy="211608"/>
          </a:xfrm>
          <a:custGeom>
            <a:avLst/>
            <a:gdLst/>
            <a:ahLst/>
            <a:cxnLst/>
            <a:rect r="r" b="b" t="t" l="l"/>
            <a:pathLst>
              <a:path h="211608" w="243115">
                <a:moveTo>
                  <a:pt x="0" y="0"/>
                </a:moveTo>
                <a:lnTo>
                  <a:pt x="243114" y="0"/>
                </a:lnTo>
                <a:lnTo>
                  <a:pt x="243114" y="211608"/>
                </a:lnTo>
                <a:lnTo>
                  <a:pt x="0" y="2116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3" id="153"/>
          <p:cNvSpPr/>
          <p:nvPr/>
        </p:nvSpPr>
        <p:spPr>
          <a:xfrm flipH="false" flipV="false" rot="0">
            <a:off x="-639743" y="-684009"/>
            <a:ext cx="4286247" cy="4286247"/>
          </a:xfrm>
          <a:custGeom>
            <a:avLst/>
            <a:gdLst/>
            <a:ahLst/>
            <a:cxnLst/>
            <a:rect r="r" b="b" t="t" l="l"/>
            <a:pathLst>
              <a:path h="4286247" w="4286247">
                <a:moveTo>
                  <a:pt x="0" y="0"/>
                </a:moveTo>
                <a:lnTo>
                  <a:pt x="4286247" y="0"/>
                </a:lnTo>
                <a:lnTo>
                  <a:pt x="4286247" y="4286246"/>
                </a:lnTo>
                <a:lnTo>
                  <a:pt x="0" y="4286246"/>
                </a:lnTo>
                <a:lnTo>
                  <a:pt x="0" y="0"/>
                </a:lnTo>
                <a:close/>
              </a:path>
            </a:pathLst>
          </a:custGeom>
          <a:blipFill>
            <a:blip r:embed="rId1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2C7FF"/>
        </a:solidFill>
      </p:bgPr>
    </p:bg>
    <p:spTree>
      <p:nvGrpSpPr>
        <p:cNvPr id="1" name=""/>
        <p:cNvGrpSpPr/>
        <p:nvPr/>
      </p:nvGrpSpPr>
      <p:grpSpPr>
        <a:xfrm>
          <a:off x="0" y="0"/>
          <a:ext cx="0" cy="0"/>
          <a:chOff x="0" y="0"/>
          <a:chExt cx="0" cy="0"/>
        </a:xfrm>
      </p:grpSpPr>
      <p:sp>
        <p:nvSpPr>
          <p:cNvPr name="TextBox 2" id="2"/>
          <p:cNvSpPr txBox="true"/>
          <p:nvPr/>
        </p:nvSpPr>
        <p:spPr>
          <a:xfrm rot="0">
            <a:off x="2267225" y="905365"/>
            <a:ext cx="12763940" cy="885825"/>
          </a:xfrm>
          <a:prstGeom prst="rect">
            <a:avLst/>
          </a:prstGeom>
        </p:spPr>
        <p:txBody>
          <a:bodyPr anchor="t" rtlCol="false" tIns="0" lIns="0" bIns="0" rIns="0">
            <a:spAutoFit/>
          </a:bodyPr>
          <a:lstStyle/>
          <a:p>
            <a:pPr>
              <a:lnSpc>
                <a:spcPts val="6930"/>
              </a:lnSpc>
            </a:pPr>
            <a:r>
              <a:rPr lang="en-US" sz="5775">
                <a:solidFill>
                  <a:srgbClr val="8727A2"/>
                </a:solidFill>
                <a:latin typeface="Open Sans Bold"/>
              </a:rPr>
              <a:t>Daha büyük bir rol oynayabiliriz...</a:t>
            </a:r>
          </a:p>
        </p:txBody>
      </p:sp>
      <p:sp>
        <p:nvSpPr>
          <p:cNvPr name="Freeform 3" id="3"/>
          <p:cNvSpPr/>
          <p:nvPr/>
        </p:nvSpPr>
        <p:spPr>
          <a:xfrm flipH="false" flipV="false" rot="0">
            <a:off x="6368500" y="3334240"/>
            <a:ext cx="11919500" cy="5375349"/>
          </a:xfrm>
          <a:custGeom>
            <a:avLst/>
            <a:gdLst/>
            <a:ahLst/>
            <a:cxnLst/>
            <a:rect r="r" b="b" t="t" l="l"/>
            <a:pathLst>
              <a:path h="5375349" w="11919500">
                <a:moveTo>
                  <a:pt x="0" y="0"/>
                </a:moveTo>
                <a:lnTo>
                  <a:pt x="11919500" y="0"/>
                </a:lnTo>
                <a:lnTo>
                  <a:pt x="11919500" y="5375349"/>
                </a:lnTo>
                <a:lnTo>
                  <a:pt x="0" y="5375349"/>
                </a:lnTo>
                <a:lnTo>
                  <a:pt x="0" y="0"/>
                </a:lnTo>
                <a:close/>
              </a:path>
            </a:pathLst>
          </a:custGeom>
          <a:blipFill>
            <a:blip r:embed="rId2">
              <a:extLst>
                <a:ext uri="{96DAC541-7B7A-43D3-8B79-37D633B846F1}">
                  <asvg:svgBlip xmlns:asvg="http://schemas.microsoft.com/office/drawing/2016/SVG/main" r:embed="rId3"/>
                </a:ext>
              </a:extLst>
            </a:blip>
            <a:stretch>
              <a:fillRect l="-31234" t="0" r="0" b="0"/>
            </a:stretch>
          </a:blipFill>
        </p:spPr>
      </p:sp>
      <p:sp>
        <p:nvSpPr>
          <p:cNvPr name="Freeform 4" id="4"/>
          <p:cNvSpPr/>
          <p:nvPr/>
        </p:nvSpPr>
        <p:spPr>
          <a:xfrm flipH="false" flipV="false" rot="0">
            <a:off x="-6242790" y="3334240"/>
            <a:ext cx="15642549" cy="5375349"/>
          </a:xfrm>
          <a:custGeom>
            <a:avLst/>
            <a:gdLst/>
            <a:ahLst/>
            <a:cxnLst/>
            <a:rect r="r" b="b" t="t" l="l"/>
            <a:pathLst>
              <a:path h="5375349" w="15642549">
                <a:moveTo>
                  <a:pt x="0" y="0"/>
                </a:moveTo>
                <a:lnTo>
                  <a:pt x="15642549" y="0"/>
                </a:lnTo>
                <a:lnTo>
                  <a:pt x="15642549" y="5375349"/>
                </a:lnTo>
                <a:lnTo>
                  <a:pt x="0" y="5375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82803" y="3509010"/>
            <a:ext cx="7077074" cy="541020"/>
          </a:xfrm>
          <a:prstGeom prst="rect">
            <a:avLst/>
          </a:prstGeom>
        </p:spPr>
        <p:txBody>
          <a:bodyPr anchor="t" rtlCol="false" tIns="0" lIns="0" bIns="0" rIns="0">
            <a:spAutoFit/>
          </a:bodyPr>
          <a:lstStyle/>
          <a:p>
            <a:pPr>
              <a:lnSpc>
                <a:spcPts val="4590"/>
              </a:lnSpc>
            </a:pPr>
            <a:r>
              <a:rPr lang="en-US" sz="3000" spc="330">
                <a:solidFill>
                  <a:srgbClr val="000000"/>
                </a:solidFill>
                <a:latin typeface="Canva Sans"/>
              </a:rPr>
              <a:t>Kullanıcı Tabanını Genişletmek</a:t>
            </a:r>
          </a:p>
        </p:txBody>
      </p:sp>
      <p:sp>
        <p:nvSpPr>
          <p:cNvPr name="TextBox 6" id="6"/>
          <p:cNvSpPr txBox="true"/>
          <p:nvPr/>
        </p:nvSpPr>
        <p:spPr>
          <a:xfrm rot="0">
            <a:off x="9399759" y="3298117"/>
            <a:ext cx="7290788" cy="588645"/>
          </a:xfrm>
          <a:prstGeom prst="rect">
            <a:avLst/>
          </a:prstGeom>
        </p:spPr>
        <p:txBody>
          <a:bodyPr anchor="t" rtlCol="false" tIns="0" lIns="0" bIns="0" rIns="0">
            <a:spAutoFit/>
          </a:bodyPr>
          <a:lstStyle/>
          <a:p>
            <a:pPr>
              <a:lnSpc>
                <a:spcPts val="4590"/>
              </a:lnSpc>
            </a:pPr>
            <a:r>
              <a:rPr lang="en-US" sz="3000" spc="330">
                <a:solidFill>
                  <a:srgbClr val="000000"/>
                </a:solidFill>
                <a:latin typeface="Telegraf"/>
              </a:rPr>
              <a:t>Kişiselleştirme ve Öneriler</a:t>
            </a:r>
          </a:p>
        </p:txBody>
      </p:sp>
      <p:sp>
        <p:nvSpPr>
          <p:cNvPr name="TextBox 7" id="7"/>
          <p:cNvSpPr txBox="true"/>
          <p:nvPr/>
        </p:nvSpPr>
        <p:spPr>
          <a:xfrm rot="0">
            <a:off x="182803" y="4434840"/>
            <a:ext cx="7932217" cy="1169670"/>
          </a:xfrm>
          <a:prstGeom prst="rect">
            <a:avLst/>
          </a:prstGeom>
        </p:spPr>
        <p:txBody>
          <a:bodyPr anchor="t" rtlCol="false" tIns="0" lIns="0" bIns="0" rIns="0">
            <a:spAutoFit/>
          </a:bodyPr>
          <a:lstStyle/>
          <a:p>
            <a:pPr>
              <a:lnSpc>
                <a:spcPts val="4590"/>
              </a:lnSpc>
            </a:pPr>
            <a:r>
              <a:rPr lang="en-US" sz="3000" spc="330">
                <a:solidFill>
                  <a:srgbClr val="000000"/>
                </a:solidFill>
                <a:latin typeface="Telegraf"/>
              </a:rPr>
              <a:t>Kullanıcılar için Kolay ve Hızlı Kullanılabilirlik</a:t>
            </a:r>
          </a:p>
        </p:txBody>
      </p:sp>
      <p:sp>
        <p:nvSpPr>
          <p:cNvPr name="TextBox 8" id="8"/>
          <p:cNvSpPr txBox="true"/>
          <p:nvPr/>
        </p:nvSpPr>
        <p:spPr>
          <a:xfrm rot="0">
            <a:off x="9418415" y="3916680"/>
            <a:ext cx="7578088" cy="1169670"/>
          </a:xfrm>
          <a:prstGeom prst="rect">
            <a:avLst/>
          </a:prstGeom>
        </p:spPr>
        <p:txBody>
          <a:bodyPr anchor="t" rtlCol="false" tIns="0" lIns="0" bIns="0" rIns="0">
            <a:spAutoFit/>
          </a:bodyPr>
          <a:lstStyle/>
          <a:p>
            <a:pPr>
              <a:lnSpc>
                <a:spcPts val="4590"/>
              </a:lnSpc>
            </a:pPr>
            <a:r>
              <a:rPr lang="en-US" sz="3000" spc="330">
                <a:solidFill>
                  <a:srgbClr val="000000"/>
                </a:solidFill>
                <a:latin typeface="Telegraf"/>
              </a:rPr>
              <a:t>İşbirlikleri ve Ortaklıklar Geliştirmek</a:t>
            </a:r>
          </a:p>
        </p:txBody>
      </p:sp>
      <p:sp>
        <p:nvSpPr>
          <p:cNvPr name="TextBox 9" id="9"/>
          <p:cNvSpPr txBox="true"/>
          <p:nvPr/>
        </p:nvSpPr>
        <p:spPr>
          <a:xfrm rot="0">
            <a:off x="9418415" y="5110162"/>
            <a:ext cx="8748449" cy="1169670"/>
          </a:xfrm>
          <a:prstGeom prst="rect">
            <a:avLst/>
          </a:prstGeom>
        </p:spPr>
        <p:txBody>
          <a:bodyPr anchor="t" rtlCol="false" tIns="0" lIns="0" bIns="0" rIns="0">
            <a:spAutoFit/>
          </a:bodyPr>
          <a:lstStyle/>
          <a:p>
            <a:pPr>
              <a:lnSpc>
                <a:spcPts val="4590"/>
              </a:lnSpc>
            </a:pPr>
            <a:r>
              <a:rPr lang="en-US" sz="3000" spc="330">
                <a:solidFill>
                  <a:srgbClr val="000000"/>
                </a:solidFill>
                <a:latin typeface="Telegraf"/>
              </a:rPr>
              <a:t>Kapsamlı Oteller ve Konaklama Seçenekleri</a:t>
            </a:r>
          </a:p>
        </p:txBody>
      </p:sp>
      <p:sp>
        <p:nvSpPr>
          <p:cNvPr name="TextBox 10" id="10"/>
          <p:cNvSpPr txBox="true"/>
          <p:nvPr/>
        </p:nvSpPr>
        <p:spPr>
          <a:xfrm rot="0">
            <a:off x="182803" y="5756910"/>
            <a:ext cx="7077074" cy="588645"/>
          </a:xfrm>
          <a:prstGeom prst="rect">
            <a:avLst/>
          </a:prstGeom>
        </p:spPr>
        <p:txBody>
          <a:bodyPr anchor="t" rtlCol="false" tIns="0" lIns="0" bIns="0" rIns="0">
            <a:spAutoFit/>
          </a:bodyPr>
          <a:lstStyle/>
          <a:p>
            <a:pPr>
              <a:lnSpc>
                <a:spcPts val="4590"/>
              </a:lnSpc>
            </a:pPr>
            <a:r>
              <a:rPr lang="en-US" sz="3000" spc="330">
                <a:solidFill>
                  <a:srgbClr val="000000"/>
                </a:solidFill>
                <a:latin typeface="Telegraf"/>
              </a:rPr>
              <a:t>Ulaşım Seçeneklerini Gösterme</a:t>
            </a:r>
          </a:p>
        </p:txBody>
      </p:sp>
      <p:sp>
        <p:nvSpPr>
          <p:cNvPr name="TextBox 11" id="11"/>
          <p:cNvSpPr txBox="true"/>
          <p:nvPr/>
        </p:nvSpPr>
        <p:spPr>
          <a:xfrm rot="0">
            <a:off x="9418415" y="6498907"/>
            <a:ext cx="8748449" cy="588645"/>
          </a:xfrm>
          <a:prstGeom prst="rect">
            <a:avLst/>
          </a:prstGeom>
        </p:spPr>
        <p:txBody>
          <a:bodyPr anchor="t" rtlCol="false" tIns="0" lIns="0" bIns="0" rIns="0">
            <a:spAutoFit/>
          </a:bodyPr>
          <a:lstStyle/>
          <a:p>
            <a:pPr>
              <a:lnSpc>
                <a:spcPts val="4590"/>
              </a:lnSpc>
            </a:pPr>
            <a:r>
              <a:rPr lang="en-US" sz="3000" spc="330">
                <a:solidFill>
                  <a:srgbClr val="000000"/>
                </a:solidFill>
                <a:latin typeface="Telegraf"/>
              </a:rPr>
              <a:t>Kriterlere Göre Mekanları Filtreleme</a:t>
            </a:r>
          </a:p>
        </p:txBody>
      </p:sp>
      <p:sp>
        <p:nvSpPr>
          <p:cNvPr name="TextBox 12" id="12"/>
          <p:cNvSpPr txBox="true"/>
          <p:nvPr/>
        </p:nvSpPr>
        <p:spPr>
          <a:xfrm rot="0">
            <a:off x="182803" y="7697152"/>
            <a:ext cx="7077074" cy="588645"/>
          </a:xfrm>
          <a:prstGeom prst="rect">
            <a:avLst/>
          </a:prstGeom>
        </p:spPr>
        <p:txBody>
          <a:bodyPr anchor="t" rtlCol="false" tIns="0" lIns="0" bIns="0" rIns="0">
            <a:spAutoFit/>
          </a:bodyPr>
          <a:lstStyle/>
          <a:p>
            <a:pPr>
              <a:lnSpc>
                <a:spcPts val="4590"/>
              </a:lnSpc>
            </a:pPr>
            <a:r>
              <a:rPr lang="en-US" sz="3000" spc="330">
                <a:solidFill>
                  <a:srgbClr val="000000"/>
                </a:solidFill>
                <a:latin typeface="Telegraf"/>
              </a:rPr>
              <a:t>Ulaşım Seçeneklerini Gösterme</a:t>
            </a:r>
          </a:p>
        </p:txBody>
      </p:sp>
      <p:sp>
        <p:nvSpPr>
          <p:cNvPr name="TextBox 13" id="13"/>
          <p:cNvSpPr txBox="true"/>
          <p:nvPr/>
        </p:nvSpPr>
        <p:spPr>
          <a:xfrm rot="0">
            <a:off x="9399759" y="7306627"/>
            <a:ext cx="8748449" cy="1169670"/>
          </a:xfrm>
          <a:prstGeom prst="rect">
            <a:avLst/>
          </a:prstGeom>
        </p:spPr>
        <p:txBody>
          <a:bodyPr anchor="t" rtlCol="false" tIns="0" lIns="0" bIns="0" rIns="0">
            <a:spAutoFit/>
          </a:bodyPr>
          <a:lstStyle/>
          <a:p>
            <a:pPr>
              <a:lnSpc>
                <a:spcPts val="4590"/>
              </a:lnSpc>
            </a:pPr>
            <a:r>
              <a:rPr lang="en-US" sz="3000" spc="330">
                <a:solidFill>
                  <a:srgbClr val="000000"/>
                </a:solidFill>
                <a:latin typeface="Telegraf"/>
              </a:rPr>
              <a:t>İnovasyon ve Teknolojik Gelişmeleri Takip Etmek</a:t>
            </a:r>
          </a:p>
        </p:txBody>
      </p:sp>
      <p:sp>
        <p:nvSpPr>
          <p:cNvPr name="TextBox 14" id="14"/>
          <p:cNvSpPr txBox="true"/>
          <p:nvPr/>
        </p:nvSpPr>
        <p:spPr>
          <a:xfrm rot="0">
            <a:off x="182803" y="6726555"/>
            <a:ext cx="8748449" cy="588645"/>
          </a:xfrm>
          <a:prstGeom prst="rect">
            <a:avLst/>
          </a:prstGeom>
        </p:spPr>
        <p:txBody>
          <a:bodyPr anchor="t" rtlCol="false" tIns="0" lIns="0" bIns="0" rIns="0">
            <a:spAutoFit/>
          </a:bodyPr>
          <a:lstStyle/>
          <a:p>
            <a:pPr>
              <a:lnSpc>
                <a:spcPts val="4590"/>
              </a:lnSpc>
            </a:pPr>
            <a:r>
              <a:rPr lang="en-US" sz="3000" spc="330">
                <a:solidFill>
                  <a:srgbClr val="000000"/>
                </a:solidFill>
                <a:latin typeface="Telegraf"/>
              </a:rPr>
              <a:t>Kullanıcı Değerlendirmeleri ve Yorumları</a:t>
            </a:r>
          </a:p>
        </p:txBody>
      </p:sp>
      <p:sp>
        <p:nvSpPr>
          <p:cNvPr name="Freeform 15" id="15"/>
          <p:cNvSpPr/>
          <p:nvPr/>
        </p:nvSpPr>
        <p:spPr>
          <a:xfrm flipH="false" flipV="false" rot="-7328037">
            <a:off x="9693414" y="-977132"/>
            <a:ext cx="16909587" cy="6118196"/>
          </a:xfrm>
          <a:custGeom>
            <a:avLst/>
            <a:gdLst/>
            <a:ahLst/>
            <a:cxnLst/>
            <a:rect r="r" b="b" t="t" l="l"/>
            <a:pathLst>
              <a:path h="6118196" w="16909587">
                <a:moveTo>
                  <a:pt x="0" y="0"/>
                </a:moveTo>
                <a:lnTo>
                  <a:pt x="16909588" y="0"/>
                </a:lnTo>
                <a:lnTo>
                  <a:pt x="16909588" y="6118196"/>
                </a:lnTo>
                <a:lnTo>
                  <a:pt x="0" y="6118196"/>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1045642">
            <a:off x="-5485963" y="8671595"/>
            <a:ext cx="16909587" cy="6118196"/>
          </a:xfrm>
          <a:custGeom>
            <a:avLst/>
            <a:gdLst/>
            <a:ahLst/>
            <a:cxnLst/>
            <a:rect r="r" b="b" t="t" l="l"/>
            <a:pathLst>
              <a:path h="6118196" w="16909587">
                <a:moveTo>
                  <a:pt x="0" y="0"/>
                </a:moveTo>
                <a:lnTo>
                  <a:pt x="16909588" y="0"/>
                </a:lnTo>
                <a:lnTo>
                  <a:pt x="16909588" y="6118196"/>
                </a:lnTo>
                <a:lnTo>
                  <a:pt x="0" y="6118196"/>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822634" y="-780558"/>
            <a:ext cx="4286247" cy="4286247"/>
          </a:xfrm>
          <a:custGeom>
            <a:avLst/>
            <a:gdLst/>
            <a:ahLst/>
            <a:cxnLst/>
            <a:rect r="r" b="b" t="t" l="l"/>
            <a:pathLst>
              <a:path h="4286247" w="4286247">
                <a:moveTo>
                  <a:pt x="0" y="0"/>
                </a:moveTo>
                <a:lnTo>
                  <a:pt x="4286247" y="0"/>
                </a:lnTo>
                <a:lnTo>
                  <a:pt x="4286247" y="4286247"/>
                </a:lnTo>
                <a:lnTo>
                  <a:pt x="0" y="4286247"/>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6197004" y="5314256"/>
            <a:ext cx="3037947" cy="320365"/>
          </a:xfrm>
          <a:custGeom>
            <a:avLst/>
            <a:gdLst/>
            <a:ahLst/>
            <a:cxnLst/>
            <a:rect r="r" b="b" t="t" l="l"/>
            <a:pathLst>
              <a:path h="320365" w="3037947">
                <a:moveTo>
                  <a:pt x="0" y="0"/>
                </a:moveTo>
                <a:lnTo>
                  <a:pt x="3037947" y="0"/>
                </a:lnTo>
                <a:lnTo>
                  <a:pt x="3037947" y="320365"/>
                </a:lnTo>
                <a:lnTo>
                  <a:pt x="0" y="320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05040" y="5314256"/>
            <a:ext cx="3037947" cy="320365"/>
          </a:xfrm>
          <a:custGeom>
            <a:avLst/>
            <a:gdLst/>
            <a:ahLst/>
            <a:cxnLst/>
            <a:rect r="r" b="b" t="t" l="l"/>
            <a:pathLst>
              <a:path h="320365" w="3037947">
                <a:moveTo>
                  <a:pt x="0" y="0"/>
                </a:moveTo>
                <a:lnTo>
                  <a:pt x="3037948" y="0"/>
                </a:lnTo>
                <a:lnTo>
                  <a:pt x="3037948" y="320365"/>
                </a:lnTo>
                <a:lnTo>
                  <a:pt x="0" y="320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13077" y="5314256"/>
            <a:ext cx="3037947" cy="320365"/>
          </a:xfrm>
          <a:custGeom>
            <a:avLst/>
            <a:gdLst/>
            <a:ahLst/>
            <a:cxnLst/>
            <a:rect r="r" b="b" t="t" l="l"/>
            <a:pathLst>
              <a:path h="320365" w="3037947">
                <a:moveTo>
                  <a:pt x="0" y="0"/>
                </a:moveTo>
                <a:lnTo>
                  <a:pt x="3037948" y="0"/>
                </a:lnTo>
                <a:lnTo>
                  <a:pt x="3037948" y="320365"/>
                </a:lnTo>
                <a:lnTo>
                  <a:pt x="0" y="320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236975" y="5314256"/>
            <a:ext cx="3037947" cy="320365"/>
          </a:xfrm>
          <a:custGeom>
            <a:avLst/>
            <a:gdLst/>
            <a:ahLst/>
            <a:cxnLst/>
            <a:rect r="r" b="b" t="t" l="l"/>
            <a:pathLst>
              <a:path h="320365" w="3037947">
                <a:moveTo>
                  <a:pt x="0" y="0"/>
                </a:moveTo>
                <a:lnTo>
                  <a:pt x="3037948" y="0"/>
                </a:lnTo>
                <a:lnTo>
                  <a:pt x="3037948" y="320365"/>
                </a:lnTo>
                <a:lnTo>
                  <a:pt x="0" y="320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175998" y="4512340"/>
            <a:ext cx="579951" cy="987151"/>
          </a:xfrm>
          <a:custGeom>
            <a:avLst/>
            <a:gdLst/>
            <a:ahLst/>
            <a:cxnLst/>
            <a:rect r="r" b="b" t="t" l="l"/>
            <a:pathLst>
              <a:path h="987151" w="579951">
                <a:moveTo>
                  <a:pt x="0" y="0"/>
                </a:moveTo>
                <a:lnTo>
                  <a:pt x="579951" y="0"/>
                </a:lnTo>
                <a:lnTo>
                  <a:pt x="579951" y="987151"/>
                </a:lnTo>
                <a:lnTo>
                  <a:pt x="0" y="9871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4890823" y="5046295"/>
            <a:ext cx="214579" cy="133819"/>
          </a:xfrm>
          <a:custGeom>
            <a:avLst/>
            <a:gdLst/>
            <a:ahLst/>
            <a:cxnLst/>
            <a:rect r="r" b="b" t="t" l="l"/>
            <a:pathLst>
              <a:path h="133819" w="214579">
                <a:moveTo>
                  <a:pt x="0" y="0"/>
                </a:moveTo>
                <a:lnTo>
                  <a:pt x="214578" y="0"/>
                </a:lnTo>
                <a:lnTo>
                  <a:pt x="214578" y="133819"/>
                </a:lnTo>
                <a:lnTo>
                  <a:pt x="0" y="1338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00000">
            <a:off x="4115485" y="3732186"/>
            <a:ext cx="700977" cy="331371"/>
          </a:xfrm>
          <a:custGeom>
            <a:avLst/>
            <a:gdLst/>
            <a:ahLst/>
            <a:cxnLst/>
            <a:rect r="r" b="b" t="t" l="l"/>
            <a:pathLst>
              <a:path h="331371" w="700977">
                <a:moveTo>
                  <a:pt x="0" y="0"/>
                </a:moveTo>
                <a:lnTo>
                  <a:pt x="700977" y="0"/>
                </a:lnTo>
                <a:lnTo>
                  <a:pt x="700977" y="331371"/>
                </a:lnTo>
                <a:lnTo>
                  <a:pt x="0" y="3313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6207293" y="9175165"/>
            <a:ext cx="3037947" cy="320365"/>
          </a:xfrm>
          <a:custGeom>
            <a:avLst/>
            <a:gdLst/>
            <a:ahLst/>
            <a:cxnLst/>
            <a:rect r="r" b="b" t="t" l="l"/>
            <a:pathLst>
              <a:path h="320365" w="3037947">
                <a:moveTo>
                  <a:pt x="0" y="0"/>
                </a:moveTo>
                <a:lnTo>
                  <a:pt x="3037947" y="0"/>
                </a:lnTo>
                <a:lnTo>
                  <a:pt x="3037947" y="320366"/>
                </a:lnTo>
                <a:lnTo>
                  <a:pt x="0" y="320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9115330" y="9175165"/>
            <a:ext cx="3037947" cy="320365"/>
          </a:xfrm>
          <a:custGeom>
            <a:avLst/>
            <a:gdLst/>
            <a:ahLst/>
            <a:cxnLst/>
            <a:rect r="r" b="b" t="t" l="l"/>
            <a:pathLst>
              <a:path h="320365" w="3037947">
                <a:moveTo>
                  <a:pt x="0" y="0"/>
                </a:moveTo>
                <a:lnTo>
                  <a:pt x="3037947" y="0"/>
                </a:lnTo>
                <a:lnTo>
                  <a:pt x="3037947" y="320366"/>
                </a:lnTo>
                <a:lnTo>
                  <a:pt x="0" y="320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023367" y="9175165"/>
            <a:ext cx="3037947" cy="320365"/>
          </a:xfrm>
          <a:custGeom>
            <a:avLst/>
            <a:gdLst/>
            <a:ahLst/>
            <a:cxnLst/>
            <a:rect r="r" b="b" t="t" l="l"/>
            <a:pathLst>
              <a:path h="320365" w="3037947">
                <a:moveTo>
                  <a:pt x="0" y="0"/>
                </a:moveTo>
                <a:lnTo>
                  <a:pt x="3037947" y="0"/>
                </a:lnTo>
                <a:lnTo>
                  <a:pt x="3037947" y="320366"/>
                </a:lnTo>
                <a:lnTo>
                  <a:pt x="0" y="320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247265" y="9175165"/>
            <a:ext cx="3037947" cy="320365"/>
          </a:xfrm>
          <a:custGeom>
            <a:avLst/>
            <a:gdLst/>
            <a:ahLst/>
            <a:cxnLst/>
            <a:rect r="r" b="b" t="t" l="l"/>
            <a:pathLst>
              <a:path h="320365" w="3037947">
                <a:moveTo>
                  <a:pt x="0" y="0"/>
                </a:moveTo>
                <a:lnTo>
                  <a:pt x="3037947" y="0"/>
                </a:lnTo>
                <a:lnTo>
                  <a:pt x="3037947" y="320366"/>
                </a:lnTo>
                <a:lnTo>
                  <a:pt x="0" y="320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103699" y="8348197"/>
            <a:ext cx="579951" cy="987151"/>
          </a:xfrm>
          <a:custGeom>
            <a:avLst/>
            <a:gdLst/>
            <a:ahLst/>
            <a:cxnLst/>
            <a:rect r="r" b="b" t="t" l="l"/>
            <a:pathLst>
              <a:path h="987151" w="579951">
                <a:moveTo>
                  <a:pt x="0" y="0"/>
                </a:moveTo>
                <a:lnTo>
                  <a:pt x="579951" y="0"/>
                </a:lnTo>
                <a:lnTo>
                  <a:pt x="579951" y="987151"/>
                </a:lnTo>
                <a:lnTo>
                  <a:pt x="0" y="9871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5400000">
            <a:off x="4818524" y="8882153"/>
            <a:ext cx="214579" cy="133819"/>
          </a:xfrm>
          <a:custGeom>
            <a:avLst/>
            <a:gdLst/>
            <a:ahLst/>
            <a:cxnLst/>
            <a:rect r="r" b="b" t="t" l="l"/>
            <a:pathLst>
              <a:path h="133819" w="214579">
                <a:moveTo>
                  <a:pt x="0" y="0"/>
                </a:moveTo>
                <a:lnTo>
                  <a:pt x="214579" y="0"/>
                </a:lnTo>
                <a:lnTo>
                  <a:pt x="214579" y="133819"/>
                </a:lnTo>
                <a:lnTo>
                  <a:pt x="0" y="1338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5400000">
            <a:off x="4043186" y="7568044"/>
            <a:ext cx="700977" cy="331371"/>
          </a:xfrm>
          <a:custGeom>
            <a:avLst/>
            <a:gdLst/>
            <a:ahLst/>
            <a:cxnLst/>
            <a:rect r="r" b="b" t="t" l="l"/>
            <a:pathLst>
              <a:path h="331371" w="700977">
                <a:moveTo>
                  <a:pt x="0" y="0"/>
                </a:moveTo>
                <a:lnTo>
                  <a:pt x="700977" y="0"/>
                </a:lnTo>
                <a:lnTo>
                  <a:pt x="700977" y="331371"/>
                </a:lnTo>
                <a:lnTo>
                  <a:pt x="0" y="3313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7208325" y="4512340"/>
            <a:ext cx="579951" cy="987151"/>
          </a:xfrm>
          <a:custGeom>
            <a:avLst/>
            <a:gdLst/>
            <a:ahLst/>
            <a:cxnLst/>
            <a:rect r="r" b="b" t="t" l="l"/>
            <a:pathLst>
              <a:path h="987151" w="579951">
                <a:moveTo>
                  <a:pt x="0" y="0"/>
                </a:moveTo>
                <a:lnTo>
                  <a:pt x="579951" y="0"/>
                </a:lnTo>
                <a:lnTo>
                  <a:pt x="579951" y="987151"/>
                </a:lnTo>
                <a:lnTo>
                  <a:pt x="0" y="9871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5400000">
            <a:off x="7923150" y="5046295"/>
            <a:ext cx="214579" cy="133819"/>
          </a:xfrm>
          <a:custGeom>
            <a:avLst/>
            <a:gdLst/>
            <a:ahLst/>
            <a:cxnLst/>
            <a:rect r="r" b="b" t="t" l="l"/>
            <a:pathLst>
              <a:path h="133819" w="214579">
                <a:moveTo>
                  <a:pt x="0" y="0"/>
                </a:moveTo>
                <a:lnTo>
                  <a:pt x="214578" y="0"/>
                </a:lnTo>
                <a:lnTo>
                  <a:pt x="214578" y="133819"/>
                </a:lnTo>
                <a:lnTo>
                  <a:pt x="0" y="1338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5400000">
            <a:off x="7147812" y="3732186"/>
            <a:ext cx="700977" cy="331371"/>
          </a:xfrm>
          <a:custGeom>
            <a:avLst/>
            <a:gdLst/>
            <a:ahLst/>
            <a:cxnLst/>
            <a:rect r="r" b="b" t="t" l="l"/>
            <a:pathLst>
              <a:path h="331371" w="700977">
                <a:moveTo>
                  <a:pt x="0" y="0"/>
                </a:moveTo>
                <a:lnTo>
                  <a:pt x="700977" y="0"/>
                </a:lnTo>
                <a:lnTo>
                  <a:pt x="700977" y="331371"/>
                </a:lnTo>
                <a:lnTo>
                  <a:pt x="0" y="3313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7136026" y="8348197"/>
            <a:ext cx="579951" cy="987151"/>
          </a:xfrm>
          <a:custGeom>
            <a:avLst/>
            <a:gdLst/>
            <a:ahLst/>
            <a:cxnLst/>
            <a:rect r="r" b="b" t="t" l="l"/>
            <a:pathLst>
              <a:path h="987151" w="579951">
                <a:moveTo>
                  <a:pt x="0" y="0"/>
                </a:moveTo>
                <a:lnTo>
                  <a:pt x="579951" y="0"/>
                </a:lnTo>
                <a:lnTo>
                  <a:pt x="579951" y="987151"/>
                </a:lnTo>
                <a:lnTo>
                  <a:pt x="0" y="9871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5400000">
            <a:off x="7850851" y="8882153"/>
            <a:ext cx="214579" cy="133819"/>
          </a:xfrm>
          <a:custGeom>
            <a:avLst/>
            <a:gdLst/>
            <a:ahLst/>
            <a:cxnLst/>
            <a:rect r="r" b="b" t="t" l="l"/>
            <a:pathLst>
              <a:path h="133819" w="214579">
                <a:moveTo>
                  <a:pt x="0" y="0"/>
                </a:moveTo>
                <a:lnTo>
                  <a:pt x="214579" y="0"/>
                </a:lnTo>
                <a:lnTo>
                  <a:pt x="214579" y="133819"/>
                </a:lnTo>
                <a:lnTo>
                  <a:pt x="0" y="1338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5400000">
            <a:off x="7075513" y="7568044"/>
            <a:ext cx="700977" cy="331371"/>
          </a:xfrm>
          <a:custGeom>
            <a:avLst/>
            <a:gdLst/>
            <a:ahLst/>
            <a:cxnLst/>
            <a:rect r="r" b="b" t="t" l="l"/>
            <a:pathLst>
              <a:path h="331371" w="700977">
                <a:moveTo>
                  <a:pt x="0" y="0"/>
                </a:moveTo>
                <a:lnTo>
                  <a:pt x="700977" y="0"/>
                </a:lnTo>
                <a:lnTo>
                  <a:pt x="700977" y="331371"/>
                </a:lnTo>
                <a:lnTo>
                  <a:pt x="0" y="3313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0240652" y="4512340"/>
            <a:ext cx="579951" cy="987151"/>
          </a:xfrm>
          <a:custGeom>
            <a:avLst/>
            <a:gdLst/>
            <a:ahLst/>
            <a:cxnLst/>
            <a:rect r="r" b="b" t="t" l="l"/>
            <a:pathLst>
              <a:path h="987151" w="579951">
                <a:moveTo>
                  <a:pt x="0" y="0"/>
                </a:moveTo>
                <a:lnTo>
                  <a:pt x="579951" y="0"/>
                </a:lnTo>
                <a:lnTo>
                  <a:pt x="579951" y="987151"/>
                </a:lnTo>
                <a:lnTo>
                  <a:pt x="0" y="9871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5400000">
            <a:off x="10955477" y="5046295"/>
            <a:ext cx="214579" cy="133819"/>
          </a:xfrm>
          <a:custGeom>
            <a:avLst/>
            <a:gdLst/>
            <a:ahLst/>
            <a:cxnLst/>
            <a:rect r="r" b="b" t="t" l="l"/>
            <a:pathLst>
              <a:path h="133819" w="214579">
                <a:moveTo>
                  <a:pt x="0" y="0"/>
                </a:moveTo>
                <a:lnTo>
                  <a:pt x="214578" y="0"/>
                </a:lnTo>
                <a:lnTo>
                  <a:pt x="214578" y="133819"/>
                </a:lnTo>
                <a:lnTo>
                  <a:pt x="0" y="1338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5400000">
            <a:off x="10180139" y="3732186"/>
            <a:ext cx="700977" cy="331371"/>
          </a:xfrm>
          <a:custGeom>
            <a:avLst/>
            <a:gdLst/>
            <a:ahLst/>
            <a:cxnLst/>
            <a:rect r="r" b="b" t="t" l="l"/>
            <a:pathLst>
              <a:path h="331371" w="700977">
                <a:moveTo>
                  <a:pt x="0" y="0"/>
                </a:moveTo>
                <a:lnTo>
                  <a:pt x="700977" y="0"/>
                </a:lnTo>
                <a:lnTo>
                  <a:pt x="700977" y="331371"/>
                </a:lnTo>
                <a:lnTo>
                  <a:pt x="0" y="3313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0168353" y="8348197"/>
            <a:ext cx="579951" cy="987151"/>
          </a:xfrm>
          <a:custGeom>
            <a:avLst/>
            <a:gdLst/>
            <a:ahLst/>
            <a:cxnLst/>
            <a:rect r="r" b="b" t="t" l="l"/>
            <a:pathLst>
              <a:path h="987151" w="579951">
                <a:moveTo>
                  <a:pt x="0" y="0"/>
                </a:moveTo>
                <a:lnTo>
                  <a:pt x="579951" y="0"/>
                </a:lnTo>
                <a:lnTo>
                  <a:pt x="579951" y="987151"/>
                </a:lnTo>
                <a:lnTo>
                  <a:pt x="0" y="9871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5400000">
            <a:off x="10883178" y="8882153"/>
            <a:ext cx="214579" cy="133819"/>
          </a:xfrm>
          <a:custGeom>
            <a:avLst/>
            <a:gdLst/>
            <a:ahLst/>
            <a:cxnLst/>
            <a:rect r="r" b="b" t="t" l="l"/>
            <a:pathLst>
              <a:path h="133819" w="214579">
                <a:moveTo>
                  <a:pt x="0" y="0"/>
                </a:moveTo>
                <a:lnTo>
                  <a:pt x="214579" y="0"/>
                </a:lnTo>
                <a:lnTo>
                  <a:pt x="214579" y="133819"/>
                </a:lnTo>
                <a:lnTo>
                  <a:pt x="0" y="1338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5400000">
            <a:off x="10107840" y="7568044"/>
            <a:ext cx="700977" cy="331371"/>
          </a:xfrm>
          <a:custGeom>
            <a:avLst/>
            <a:gdLst/>
            <a:ahLst/>
            <a:cxnLst/>
            <a:rect r="r" b="b" t="t" l="l"/>
            <a:pathLst>
              <a:path h="331371" w="700977">
                <a:moveTo>
                  <a:pt x="0" y="0"/>
                </a:moveTo>
                <a:lnTo>
                  <a:pt x="700977" y="0"/>
                </a:lnTo>
                <a:lnTo>
                  <a:pt x="700977" y="331371"/>
                </a:lnTo>
                <a:lnTo>
                  <a:pt x="0" y="3313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13272979" y="4512340"/>
            <a:ext cx="579951" cy="987151"/>
          </a:xfrm>
          <a:custGeom>
            <a:avLst/>
            <a:gdLst/>
            <a:ahLst/>
            <a:cxnLst/>
            <a:rect r="r" b="b" t="t" l="l"/>
            <a:pathLst>
              <a:path h="987151" w="579951">
                <a:moveTo>
                  <a:pt x="0" y="0"/>
                </a:moveTo>
                <a:lnTo>
                  <a:pt x="579951" y="0"/>
                </a:lnTo>
                <a:lnTo>
                  <a:pt x="579951" y="987151"/>
                </a:lnTo>
                <a:lnTo>
                  <a:pt x="0" y="9871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5400000">
            <a:off x="13987804" y="5046295"/>
            <a:ext cx="214579" cy="133819"/>
          </a:xfrm>
          <a:custGeom>
            <a:avLst/>
            <a:gdLst/>
            <a:ahLst/>
            <a:cxnLst/>
            <a:rect r="r" b="b" t="t" l="l"/>
            <a:pathLst>
              <a:path h="133819" w="214579">
                <a:moveTo>
                  <a:pt x="0" y="0"/>
                </a:moveTo>
                <a:lnTo>
                  <a:pt x="214578" y="0"/>
                </a:lnTo>
                <a:lnTo>
                  <a:pt x="214578" y="133819"/>
                </a:lnTo>
                <a:lnTo>
                  <a:pt x="0" y="1338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5400000">
            <a:off x="13212466" y="3732186"/>
            <a:ext cx="700977" cy="331371"/>
          </a:xfrm>
          <a:custGeom>
            <a:avLst/>
            <a:gdLst/>
            <a:ahLst/>
            <a:cxnLst/>
            <a:rect r="r" b="b" t="t" l="l"/>
            <a:pathLst>
              <a:path h="331371" w="700977">
                <a:moveTo>
                  <a:pt x="0" y="0"/>
                </a:moveTo>
                <a:lnTo>
                  <a:pt x="700977" y="0"/>
                </a:lnTo>
                <a:lnTo>
                  <a:pt x="700977" y="331371"/>
                </a:lnTo>
                <a:lnTo>
                  <a:pt x="0" y="3313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0">
            <a:off x="13200680" y="8348197"/>
            <a:ext cx="579951" cy="987151"/>
          </a:xfrm>
          <a:custGeom>
            <a:avLst/>
            <a:gdLst/>
            <a:ahLst/>
            <a:cxnLst/>
            <a:rect r="r" b="b" t="t" l="l"/>
            <a:pathLst>
              <a:path h="987151" w="579951">
                <a:moveTo>
                  <a:pt x="0" y="0"/>
                </a:moveTo>
                <a:lnTo>
                  <a:pt x="579951" y="0"/>
                </a:lnTo>
                <a:lnTo>
                  <a:pt x="579951" y="987151"/>
                </a:lnTo>
                <a:lnTo>
                  <a:pt x="0" y="9871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5400000">
            <a:off x="13915505" y="8882153"/>
            <a:ext cx="214579" cy="133819"/>
          </a:xfrm>
          <a:custGeom>
            <a:avLst/>
            <a:gdLst/>
            <a:ahLst/>
            <a:cxnLst/>
            <a:rect r="r" b="b" t="t" l="l"/>
            <a:pathLst>
              <a:path h="133819" w="214579">
                <a:moveTo>
                  <a:pt x="0" y="0"/>
                </a:moveTo>
                <a:lnTo>
                  <a:pt x="214579" y="0"/>
                </a:lnTo>
                <a:lnTo>
                  <a:pt x="214579" y="133819"/>
                </a:lnTo>
                <a:lnTo>
                  <a:pt x="0" y="1338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5400000">
            <a:off x="13140167" y="7568044"/>
            <a:ext cx="700977" cy="331371"/>
          </a:xfrm>
          <a:custGeom>
            <a:avLst/>
            <a:gdLst/>
            <a:ahLst/>
            <a:cxnLst/>
            <a:rect r="r" b="b" t="t" l="l"/>
            <a:pathLst>
              <a:path h="331371" w="700977">
                <a:moveTo>
                  <a:pt x="0" y="0"/>
                </a:moveTo>
                <a:lnTo>
                  <a:pt x="700977" y="0"/>
                </a:lnTo>
                <a:lnTo>
                  <a:pt x="700977" y="331371"/>
                </a:lnTo>
                <a:lnTo>
                  <a:pt x="0" y="3313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true" flipV="true" rot="0">
            <a:off x="4766238" y="4312433"/>
            <a:ext cx="540289" cy="399814"/>
          </a:xfrm>
          <a:custGeom>
            <a:avLst/>
            <a:gdLst/>
            <a:ahLst/>
            <a:cxnLst/>
            <a:rect r="r" b="b" t="t" l="l"/>
            <a:pathLst>
              <a:path h="399814" w="540289">
                <a:moveTo>
                  <a:pt x="540289" y="399814"/>
                </a:moveTo>
                <a:lnTo>
                  <a:pt x="0" y="399814"/>
                </a:lnTo>
                <a:lnTo>
                  <a:pt x="0" y="0"/>
                </a:lnTo>
                <a:lnTo>
                  <a:pt x="540289" y="0"/>
                </a:lnTo>
                <a:lnTo>
                  <a:pt x="540289" y="39981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5" id="35"/>
          <p:cNvSpPr/>
          <p:nvPr/>
        </p:nvSpPr>
        <p:spPr>
          <a:xfrm flipH="false" flipV="false" rot="0">
            <a:off x="4858904" y="3547383"/>
            <a:ext cx="703925" cy="703925"/>
          </a:xfrm>
          <a:custGeom>
            <a:avLst/>
            <a:gdLst/>
            <a:ahLst/>
            <a:cxnLst/>
            <a:rect r="r" b="b" t="t" l="l"/>
            <a:pathLst>
              <a:path h="703925" w="703925">
                <a:moveTo>
                  <a:pt x="0" y="0"/>
                </a:moveTo>
                <a:lnTo>
                  <a:pt x="703925" y="0"/>
                </a:lnTo>
                <a:lnTo>
                  <a:pt x="703925" y="703925"/>
                </a:lnTo>
                <a:lnTo>
                  <a:pt x="0" y="7039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true" flipV="true" rot="0">
            <a:off x="7801670" y="4312433"/>
            <a:ext cx="540289" cy="399814"/>
          </a:xfrm>
          <a:custGeom>
            <a:avLst/>
            <a:gdLst/>
            <a:ahLst/>
            <a:cxnLst/>
            <a:rect r="r" b="b" t="t" l="l"/>
            <a:pathLst>
              <a:path h="399814" w="540289">
                <a:moveTo>
                  <a:pt x="540289" y="399814"/>
                </a:moveTo>
                <a:lnTo>
                  <a:pt x="0" y="399814"/>
                </a:lnTo>
                <a:lnTo>
                  <a:pt x="0" y="0"/>
                </a:lnTo>
                <a:lnTo>
                  <a:pt x="540289" y="0"/>
                </a:lnTo>
                <a:lnTo>
                  <a:pt x="540289" y="39981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7" id="37"/>
          <p:cNvSpPr/>
          <p:nvPr/>
        </p:nvSpPr>
        <p:spPr>
          <a:xfrm flipH="false" flipV="false" rot="0">
            <a:off x="7894336" y="3547383"/>
            <a:ext cx="703925" cy="703925"/>
          </a:xfrm>
          <a:custGeom>
            <a:avLst/>
            <a:gdLst/>
            <a:ahLst/>
            <a:cxnLst/>
            <a:rect r="r" b="b" t="t" l="l"/>
            <a:pathLst>
              <a:path h="703925" w="703925">
                <a:moveTo>
                  <a:pt x="0" y="0"/>
                </a:moveTo>
                <a:lnTo>
                  <a:pt x="703925" y="0"/>
                </a:lnTo>
                <a:lnTo>
                  <a:pt x="703925" y="703925"/>
                </a:lnTo>
                <a:lnTo>
                  <a:pt x="0" y="7039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8" id="38"/>
          <p:cNvSpPr/>
          <p:nvPr/>
        </p:nvSpPr>
        <p:spPr>
          <a:xfrm flipH="true" flipV="true" rot="0">
            <a:off x="10837103" y="4312433"/>
            <a:ext cx="540289" cy="399814"/>
          </a:xfrm>
          <a:custGeom>
            <a:avLst/>
            <a:gdLst/>
            <a:ahLst/>
            <a:cxnLst/>
            <a:rect r="r" b="b" t="t" l="l"/>
            <a:pathLst>
              <a:path h="399814" w="540289">
                <a:moveTo>
                  <a:pt x="540288" y="399814"/>
                </a:moveTo>
                <a:lnTo>
                  <a:pt x="0" y="399814"/>
                </a:lnTo>
                <a:lnTo>
                  <a:pt x="0" y="0"/>
                </a:lnTo>
                <a:lnTo>
                  <a:pt x="540288" y="0"/>
                </a:lnTo>
                <a:lnTo>
                  <a:pt x="540288" y="39981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9" id="39"/>
          <p:cNvSpPr/>
          <p:nvPr/>
        </p:nvSpPr>
        <p:spPr>
          <a:xfrm flipH="false" flipV="false" rot="0">
            <a:off x="10929768" y="3547383"/>
            <a:ext cx="703925" cy="703925"/>
          </a:xfrm>
          <a:custGeom>
            <a:avLst/>
            <a:gdLst/>
            <a:ahLst/>
            <a:cxnLst/>
            <a:rect r="r" b="b" t="t" l="l"/>
            <a:pathLst>
              <a:path h="703925" w="703925">
                <a:moveTo>
                  <a:pt x="0" y="0"/>
                </a:moveTo>
                <a:lnTo>
                  <a:pt x="703925" y="0"/>
                </a:lnTo>
                <a:lnTo>
                  <a:pt x="703925" y="703925"/>
                </a:lnTo>
                <a:lnTo>
                  <a:pt x="0" y="7039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0" id="40"/>
          <p:cNvSpPr/>
          <p:nvPr/>
        </p:nvSpPr>
        <p:spPr>
          <a:xfrm flipH="true" flipV="true" rot="0">
            <a:off x="13872535" y="4312433"/>
            <a:ext cx="540289" cy="399814"/>
          </a:xfrm>
          <a:custGeom>
            <a:avLst/>
            <a:gdLst/>
            <a:ahLst/>
            <a:cxnLst/>
            <a:rect r="r" b="b" t="t" l="l"/>
            <a:pathLst>
              <a:path h="399814" w="540289">
                <a:moveTo>
                  <a:pt x="540288" y="399814"/>
                </a:moveTo>
                <a:lnTo>
                  <a:pt x="0" y="399814"/>
                </a:lnTo>
                <a:lnTo>
                  <a:pt x="0" y="0"/>
                </a:lnTo>
                <a:lnTo>
                  <a:pt x="540288" y="0"/>
                </a:lnTo>
                <a:lnTo>
                  <a:pt x="540288" y="39981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1" id="41"/>
          <p:cNvSpPr/>
          <p:nvPr/>
        </p:nvSpPr>
        <p:spPr>
          <a:xfrm flipH="false" flipV="false" rot="0">
            <a:off x="13965200" y="3547383"/>
            <a:ext cx="703925" cy="703925"/>
          </a:xfrm>
          <a:custGeom>
            <a:avLst/>
            <a:gdLst/>
            <a:ahLst/>
            <a:cxnLst/>
            <a:rect r="r" b="b" t="t" l="l"/>
            <a:pathLst>
              <a:path h="703925" w="703925">
                <a:moveTo>
                  <a:pt x="0" y="0"/>
                </a:moveTo>
                <a:lnTo>
                  <a:pt x="703925" y="0"/>
                </a:lnTo>
                <a:lnTo>
                  <a:pt x="703925" y="703925"/>
                </a:lnTo>
                <a:lnTo>
                  <a:pt x="0" y="7039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2" id="42"/>
          <p:cNvSpPr/>
          <p:nvPr/>
        </p:nvSpPr>
        <p:spPr>
          <a:xfrm flipH="true" flipV="true" rot="0">
            <a:off x="4683650" y="8175080"/>
            <a:ext cx="540289" cy="399814"/>
          </a:xfrm>
          <a:custGeom>
            <a:avLst/>
            <a:gdLst/>
            <a:ahLst/>
            <a:cxnLst/>
            <a:rect r="r" b="b" t="t" l="l"/>
            <a:pathLst>
              <a:path h="399814" w="540289">
                <a:moveTo>
                  <a:pt x="540289" y="399813"/>
                </a:moveTo>
                <a:lnTo>
                  <a:pt x="0" y="399813"/>
                </a:lnTo>
                <a:lnTo>
                  <a:pt x="0" y="0"/>
                </a:lnTo>
                <a:lnTo>
                  <a:pt x="540289" y="0"/>
                </a:lnTo>
                <a:lnTo>
                  <a:pt x="540289" y="399813"/>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3" id="43"/>
          <p:cNvSpPr/>
          <p:nvPr/>
        </p:nvSpPr>
        <p:spPr>
          <a:xfrm flipH="false" flipV="false" rot="0">
            <a:off x="4776316" y="7410030"/>
            <a:ext cx="703925" cy="703925"/>
          </a:xfrm>
          <a:custGeom>
            <a:avLst/>
            <a:gdLst/>
            <a:ahLst/>
            <a:cxnLst/>
            <a:rect r="r" b="b" t="t" l="l"/>
            <a:pathLst>
              <a:path h="703925" w="703925">
                <a:moveTo>
                  <a:pt x="0" y="0"/>
                </a:moveTo>
                <a:lnTo>
                  <a:pt x="703925" y="0"/>
                </a:lnTo>
                <a:lnTo>
                  <a:pt x="703925" y="703925"/>
                </a:lnTo>
                <a:lnTo>
                  <a:pt x="0" y="7039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4" id="44"/>
          <p:cNvSpPr/>
          <p:nvPr/>
        </p:nvSpPr>
        <p:spPr>
          <a:xfrm flipH="true" flipV="true" rot="0">
            <a:off x="7684243" y="8148291"/>
            <a:ext cx="540289" cy="399814"/>
          </a:xfrm>
          <a:custGeom>
            <a:avLst/>
            <a:gdLst/>
            <a:ahLst/>
            <a:cxnLst/>
            <a:rect r="r" b="b" t="t" l="l"/>
            <a:pathLst>
              <a:path h="399814" w="540289">
                <a:moveTo>
                  <a:pt x="540288" y="399813"/>
                </a:moveTo>
                <a:lnTo>
                  <a:pt x="0" y="399813"/>
                </a:lnTo>
                <a:lnTo>
                  <a:pt x="0" y="0"/>
                </a:lnTo>
                <a:lnTo>
                  <a:pt x="540288" y="0"/>
                </a:lnTo>
                <a:lnTo>
                  <a:pt x="540288" y="399813"/>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5" id="45"/>
          <p:cNvSpPr/>
          <p:nvPr/>
        </p:nvSpPr>
        <p:spPr>
          <a:xfrm flipH="false" flipV="false" rot="0">
            <a:off x="7776908" y="7383241"/>
            <a:ext cx="703925" cy="703925"/>
          </a:xfrm>
          <a:custGeom>
            <a:avLst/>
            <a:gdLst/>
            <a:ahLst/>
            <a:cxnLst/>
            <a:rect r="r" b="b" t="t" l="l"/>
            <a:pathLst>
              <a:path h="703925" w="703925">
                <a:moveTo>
                  <a:pt x="0" y="0"/>
                </a:moveTo>
                <a:lnTo>
                  <a:pt x="703925" y="0"/>
                </a:lnTo>
                <a:lnTo>
                  <a:pt x="703925" y="703925"/>
                </a:lnTo>
                <a:lnTo>
                  <a:pt x="0" y="7039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6" id="46"/>
          <p:cNvSpPr/>
          <p:nvPr/>
        </p:nvSpPr>
        <p:spPr>
          <a:xfrm flipH="true" flipV="true" rot="0">
            <a:off x="10684835" y="8121502"/>
            <a:ext cx="540289" cy="399814"/>
          </a:xfrm>
          <a:custGeom>
            <a:avLst/>
            <a:gdLst/>
            <a:ahLst/>
            <a:cxnLst/>
            <a:rect r="r" b="b" t="t" l="l"/>
            <a:pathLst>
              <a:path h="399814" w="540289">
                <a:moveTo>
                  <a:pt x="540289" y="399813"/>
                </a:moveTo>
                <a:lnTo>
                  <a:pt x="0" y="399813"/>
                </a:lnTo>
                <a:lnTo>
                  <a:pt x="0" y="0"/>
                </a:lnTo>
                <a:lnTo>
                  <a:pt x="540289" y="0"/>
                </a:lnTo>
                <a:lnTo>
                  <a:pt x="540289" y="399813"/>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7" id="47"/>
          <p:cNvSpPr/>
          <p:nvPr/>
        </p:nvSpPr>
        <p:spPr>
          <a:xfrm flipH="false" flipV="false" rot="0">
            <a:off x="10777501" y="7356452"/>
            <a:ext cx="703925" cy="703925"/>
          </a:xfrm>
          <a:custGeom>
            <a:avLst/>
            <a:gdLst/>
            <a:ahLst/>
            <a:cxnLst/>
            <a:rect r="r" b="b" t="t" l="l"/>
            <a:pathLst>
              <a:path h="703925" w="703925">
                <a:moveTo>
                  <a:pt x="0" y="0"/>
                </a:moveTo>
                <a:lnTo>
                  <a:pt x="703925" y="0"/>
                </a:lnTo>
                <a:lnTo>
                  <a:pt x="703925" y="703925"/>
                </a:lnTo>
                <a:lnTo>
                  <a:pt x="0" y="7039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8" id="48"/>
          <p:cNvSpPr/>
          <p:nvPr/>
        </p:nvSpPr>
        <p:spPr>
          <a:xfrm flipH="true" flipV="true" rot="0">
            <a:off x="13685427" y="8094713"/>
            <a:ext cx="540289" cy="399814"/>
          </a:xfrm>
          <a:custGeom>
            <a:avLst/>
            <a:gdLst/>
            <a:ahLst/>
            <a:cxnLst/>
            <a:rect r="r" b="b" t="t" l="l"/>
            <a:pathLst>
              <a:path h="399814" w="540289">
                <a:moveTo>
                  <a:pt x="540289" y="399813"/>
                </a:moveTo>
                <a:lnTo>
                  <a:pt x="0" y="399813"/>
                </a:lnTo>
                <a:lnTo>
                  <a:pt x="0" y="0"/>
                </a:lnTo>
                <a:lnTo>
                  <a:pt x="540289" y="0"/>
                </a:lnTo>
                <a:lnTo>
                  <a:pt x="540289" y="399813"/>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13778093" y="7329662"/>
            <a:ext cx="703925" cy="703925"/>
          </a:xfrm>
          <a:custGeom>
            <a:avLst/>
            <a:gdLst/>
            <a:ahLst/>
            <a:cxnLst/>
            <a:rect r="r" b="b" t="t" l="l"/>
            <a:pathLst>
              <a:path h="703925" w="703925">
                <a:moveTo>
                  <a:pt x="0" y="0"/>
                </a:moveTo>
                <a:lnTo>
                  <a:pt x="703925" y="0"/>
                </a:lnTo>
                <a:lnTo>
                  <a:pt x="703925" y="703925"/>
                </a:lnTo>
                <a:lnTo>
                  <a:pt x="0" y="7039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50" id="50"/>
          <p:cNvSpPr/>
          <p:nvPr/>
        </p:nvSpPr>
        <p:spPr>
          <a:xfrm flipH="false" flipV="false" rot="0">
            <a:off x="9105040" y="1103182"/>
            <a:ext cx="800669" cy="695581"/>
          </a:xfrm>
          <a:custGeom>
            <a:avLst/>
            <a:gdLst/>
            <a:ahLst/>
            <a:cxnLst/>
            <a:rect r="r" b="b" t="t" l="l"/>
            <a:pathLst>
              <a:path h="695581" w="800669">
                <a:moveTo>
                  <a:pt x="0" y="0"/>
                </a:moveTo>
                <a:lnTo>
                  <a:pt x="800670" y="0"/>
                </a:lnTo>
                <a:lnTo>
                  <a:pt x="800670" y="695581"/>
                </a:lnTo>
                <a:lnTo>
                  <a:pt x="0" y="69558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51" id="51"/>
          <p:cNvSpPr txBox="true"/>
          <p:nvPr/>
        </p:nvSpPr>
        <p:spPr>
          <a:xfrm rot="0">
            <a:off x="3252691" y="1152525"/>
            <a:ext cx="5743970" cy="646238"/>
          </a:xfrm>
          <a:prstGeom prst="rect">
            <a:avLst/>
          </a:prstGeom>
        </p:spPr>
        <p:txBody>
          <a:bodyPr anchor="t" rtlCol="false" tIns="0" lIns="0" bIns="0" rIns="0">
            <a:spAutoFit/>
          </a:bodyPr>
          <a:lstStyle/>
          <a:p>
            <a:pPr>
              <a:lnSpc>
                <a:spcPts val="4675"/>
              </a:lnSpc>
            </a:pPr>
            <a:r>
              <a:rPr lang="en-US" sz="5081">
                <a:solidFill>
                  <a:srgbClr val="000000"/>
                </a:solidFill>
                <a:latin typeface="Raleway Heavy"/>
              </a:rPr>
              <a:t>Proje yönetimi</a:t>
            </a:r>
          </a:p>
        </p:txBody>
      </p:sp>
      <p:sp>
        <p:nvSpPr>
          <p:cNvPr name="TextBox 52" id="52"/>
          <p:cNvSpPr txBox="true"/>
          <p:nvPr/>
        </p:nvSpPr>
        <p:spPr>
          <a:xfrm rot="0">
            <a:off x="3298985" y="2028554"/>
            <a:ext cx="2520751" cy="312314"/>
          </a:xfrm>
          <a:prstGeom prst="rect">
            <a:avLst/>
          </a:prstGeom>
        </p:spPr>
        <p:txBody>
          <a:bodyPr anchor="t" rtlCol="false" tIns="0" lIns="0" bIns="0" rIns="0">
            <a:spAutoFit/>
          </a:bodyPr>
          <a:lstStyle/>
          <a:p>
            <a:pPr>
              <a:lnSpc>
                <a:spcPts val="2604"/>
              </a:lnSpc>
              <a:spcBef>
                <a:spcPct val="0"/>
              </a:spcBef>
            </a:pPr>
            <a:r>
              <a:rPr lang="en-US" sz="1860">
                <a:solidFill>
                  <a:srgbClr val="000000"/>
                </a:solidFill>
                <a:latin typeface="Cerebri"/>
              </a:rPr>
              <a:t>Proje Planlaması</a:t>
            </a:r>
          </a:p>
        </p:txBody>
      </p:sp>
      <p:sp>
        <p:nvSpPr>
          <p:cNvPr name="TextBox 53" id="53"/>
          <p:cNvSpPr txBox="true"/>
          <p:nvPr/>
        </p:nvSpPr>
        <p:spPr>
          <a:xfrm rot="0">
            <a:off x="3298985" y="2736388"/>
            <a:ext cx="2665349" cy="359602"/>
          </a:xfrm>
          <a:prstGeom prst="rect">
            <a:avLst/>
          </a:prstGeom>
        </p:spPr>
        <p:txBody>
          <a:bodyPr anchor="t" rtlCol="false" tIns="0" lIns="0" bIns="0" rIns="0">
            <a:spAutoFit/>
          </a:bodyPr>
          <a:lstStyle/>
          <a:p>
            <a:pPr algn="just">
              <a:lnSpc>
                <a:spcPts val="1457"/>
              </a:lnSpc>
              <a:spcBef>
                <a:spcPct val="0"/>
              </a:spcBef>
            </a:pPr>
            <a:r>
              <a:rPr lang="en-US" sz="1041">
                <a:solidFill>
                  <a:srgbClr val="000000"/>
                </a:solidFill>
                <a:latin typeface="Quicksand Bold"/>
              </a:rPr>
              <a:t>Projenin hedeflerini, kapsamını ve süresini belirleyin</a:t>
            </a:r>
          </a:p>
        </p:txBody>
      </p:sp>
      <p:sp>
        <p:nvSpPr>
          <p:cNvPr name="TextBox 54" id="54"/>
          <p:cNvSpPr txBox="true"/>
          <p:nvPr/>
        </p:nvSpPr>
        <p:spPr>
          <a:xfrm rot="0">
            <a:off x="3226686" y="5864412"/>
            <a:ext cx="2520751" cy="312314"/>
          </a:xfrm>
          <a:prstGeom prst="rect">
            <a:avLst/>
          </a:prstGeom>
        </p:spPr>
        <p:txBody>
          <a:bodyPr anchor="t" rtlCol="false" tIns="0" lIns="0" bIns="0" rIns="0">
            <a:spAutoFit/>
          </a:bodyPr>
          <a:lstStyle/>
          <a:p>
            <a:pPr>
              <a:lnSpc>
                <a:spcPts val="2604"/>
              </a:lnSpc>
              <a:spcBef>
                <a:spcPct val="0"/>
              </a:spcBef>
            </a:pPr>
            <a:r>
              <a:rPr lang="en-US" sz="1860">
                <a:solidFill>
                  <a:srgbClr val="000000"/>
                </a:solidFill>
                <a:latin typeface="Cerebri"/>
              </a:rPr>
              <a:t>Aşama Yönetimi</a:t>
            </a:r>
          </a:p>
        </p:txBody>
      </p:sp>
      <p:sp>
        <p:nvSpPr>
          <p:cNvPr name="TextBox 55" id="55"/>
          <p:cNvSpPr txBox="true"/>
          <p:nvPr/>
        </p:nvSpPr>
        <p:spPr>
          <a:xfrm rot="0">
            <a:off x="3226686" y="6572246"/>
            <a:ext cx="2665349" cy="359602"/>
          </a:xfrm>
          <a:prstGeom prst="rect">
            <a:avLst/>
          </a:prstGeom>
        </p:spPr>
        <p:txBody>
          <a:bodyPr anchor="t" rtlCol="false" tIns="0" lIns="0" bIns="0" rIns="0">
            <a:spAutoFit/>
          </a:bodyPr>
          <a:lstStyle/>
          <a:p>
            <a:pPr algn="just">
              <a:lnSpc>
                <a:spcPts val="1457"/>
              </a:lnSpc>
              <a:spcBef>
                <a:spcPct val="0"/>
              </a:spcBef>
            </a:pPr>
            <a:r>
              <a:rPr lang="en-US" sz="1041">
                <a:solidFill>
                  <a:srgbClr val="000000"/>
                </a:solidFill>
                <a:latin typeface="Quicksand Bold"/>
              </a:rPr>
              <a:t>GEEM uygulamasının geliştirme sürecini aşamalara bölebilirsiniz. </a:t>
            </a:r>
          </a:p>
        </p:txBody>
      </p:sp>
      <p:sp>
        <p:nvSpPr>
          <p:cNvPr name="TextBox 56" id="56"/>
          <p:cNvSpPr txBox="true"/>
          <p:nvPr/>
        </p:nvSpPr>
        <p:spPr>
          <a:xfrm rot="0">
            <a:off x="6331312" y="2028554"/>
            <a:ext cx="2010648" cy="312314"/>
          </a:xfrm>
          <a:prstGeom prst="rect">
            <a:avLst/>
          </a:prstGeom>
        </p:spPr>
        <p:txBody>
          <a:bodyPr anchor="t" rtlCol="false" tIns="0" lIns="0" bIns="0" rIns="0">
            <a:spAutoFit/>
          </a:bodyPr>
          <a:lstStyle/>
          <a:p>
            <a:pPr>
              <a:lnSpc>
                <a:spcPts val="2604"/>
              </a:lnSpc>
              <a:spcBef>
                <a:spcPct val="0"/>
              </a:spcBef>
            </a:pPr>
            <a:r>
              <a:rPr lang="en-US" sz="1860">
                <a:solidFill>
                  <a:srgbClr val="000000"/>
                </a:solidFill>
                <a:latin typeface="Cerebri"/>
              </a:rPr>
              <a:t>Ekip Oluşturma</a:t>
            </a:r>
          </a:p>
        </p:txBody>
      </p:sp>
      <p:sp>
        <p:nvSpPr>
          <p:cNvPr name="TextBox 57" id="57"/>
          <p:cNvSpPr txBox="true"/>
          <p:nvPr/>
        </p:nvSpPr>
        <p:spPr>
          <a:xfrm rot="0">
            <a:off x="6331312" y="2736388"/>
            <a:ext cx="2665349" cy="359602"/>
          </a:xfrm>
          <a:prstGeom prst="rect">
            <a:avLst/>
          </a:prstGeom>
        </p:spPr>
        <p:txBody>
          <a:bodyPr anchor="t" rtlCol="false" tIns="0" lIns="0" bIns="0" rIns="0">
            <a:spAutoFit/>
          </a:bodyPr>
          <a:lstStyle/>
          <a:p>
            <a:pPr algn="just">
              <a:lnSpc>
                <a:spcPts val="1457"/>
              </a:lnSpc>
              <a:spcBef>
                <a:spcPct val="0"/>
              </a:spcBef>
            </a:pPr>
            <a:r>
              <a:rPr lang="en-US" sz="1041">
                <a:solidFill>
                  <a:srgbClr val="000000"/>
                </a:solidFill>
                <a:latin typeface="Quicksand Bold"/>
              </a:rPr>
              <a:t>GEEM uygulamasının geliştirilmesi için uygun bir ekip oluşturun.</a:t>
            </a:r>
          </a:p>
        </p:txBody>
      </p:sp>
      <p:sp>
        <p:nvSpPr>
          <p:cNvPr name="TextBox 58" id="58"/>
          <p:cNvSpPr txBox="true"/>
          <p:nvPr/>
        </p:nvSpPr>
        <p:spPr>
          <a:xfrm rot="0">
            <a:off x="6259013" y="5864412"/>
            <a:ext cx="2520751" cy="312314"/>
          </a:xfrm>
          <a:prstGeom prst="rect">
            <a:avLst/>
          </a:prstGeom>
        </p:spPr>
        <p:txBody>
          <a:bodyPr anchor="t" rtlCol="false" tIns="0" lIns="0" bIns="0" rIns="0">
            <a:spAutoFit/>
          </a:bodyPr>
          <a:lstStyle/>
          <a:p>
            <a:pPr>
              <a:lnSpc>
                <a:spcPts val="2604"/>
              </a:lnSpc>
              <a:spcBef>
                <a:spcPct val="0"/>
              </a:spcBef>
            </a:pPr>
            <a:r>
              <a:rPr lang="en-US" sz="1860">
                <a:solidFill>
                  <a:srgbClr val="000000"/>
                </a:solidFill>
                <a:latin typeface="Cerebri"/>
              </a:rPr>
              <a:t>Risk Yönetimi</a:t>
            </a:r>
          </a:p>
        </p:txBody>
      </p:sp>
      <p:sp>
        <p:nvSpPr>
          <p:cNvPr name="TextBox 59" id="59"/>
          <p:cNvSpPr txBox="true"/>
          <p:nvPr/>
        </p:nvSpPr>
        <p:spPr>
          <a:xfrm rot="0">
            <a:off x="6259013" y="6572246"/>
            <a:ext cx="2665349" cy="359602"/>
          </a:xfrm>
          <a:prstGeom prst="rect">
            <a:avLst/>
          </a:prstGeom>
        </p:spPr>
        <p:txBody>
          <a:bodyPr anchor="t" rtlCol="false" tIns="0" lIns="0" bIns="0" rIns="0">
            <a:spAutoFit/>
          </a:bodyPr>
          <a:lstStyle/>
          <a:p>
            <a:pPr algn="just">
              <a:lnSpc>
                <a:spcPts val="1457"/>
              </a:lnSpc>
              <a:spcBef>
                <a:spcPct val="0"/>
              </a:spcBef>
            </a:pPr>
            <a:r>
              <a:rPr lang="en-US" sz="1041">
                <a:solidFill>
                  <a:srgbClr val="000000"/>
                </a:solidFill>
                <a:latin typeface="Quicksand Bold"/>
              </a:rPr>
              <a:t>Potansiyel riskleri belirleyin ve bunları yönetin.</a:t>
            </a:r>
          </a:p>
        </p:txBody>
      </p:sp>
      <p:sp>
        <p:nvSpPr>
          <p:cNvPr name="TextBox 60" id="60"/>
          <p:cNvSpPr txBox="true"/>
          <p:nvPr/>
        </p:nvSpPr>
        <p:spPr>
          <a:xfrm rot="0">
            <a:off x="9363638" y="2028554"/>
            <a:ext cx="2520751" cy="312314"/>
          </a:xfrm>
          <a:prstGeom prst="rect">
            <a:avLst/>
          </a:prstGeom>
        </p:spPr>
        <p:txBody>
          <a:bodyPr anchor="t" rtlCol="false" tIns="0" lIns="0" bIns="0" rIns="0">
            <a:spAutoFit/>
          </a:bodyPr>
          <a:lstStyle/>
          <a:p>
            <a:pPr>
              <a:lnSpc>
                <a:spcPts val="2604"/>
              </a:lnSpc>
              <a:spcBef>
                <a:spcPct val="0"/>
              </a:spcBef>
            </a:pPr>
            <a:r>
              <a:rPr lang="en-US" sz="1860">
                <a:solidFill>
                  <a:srgbClr val="000000"/>
                </a:solidFill>
                <a:latin typeface="Cerebri"/>
              </a:rPr>
              <a:t>Kaynakların Yönetimi</a:t>
            </a:r>
          </a:p>
        </p:txBody>
      </p:sp>
      <p:sp>
        <p:nvSpPr>
          <p:cNvPr name="TextBox 61" id="61"/>
          <p:cNvSpPr txBox="true"/>
          <p:nvPr/>
        </p:nvSpPr>
        <p:spPr>
          <a:xfrm rot="0">
            <a:off x="9363638" y="2736388"/>
            <a:ext cx="2665349" cy="359602"/>
          </a:xfrm>
          <a:prstGeom prst="rect">
            <a:avLst/>
          </a:prstGeom>
        </p:spPr>
        <p:txBody>
          <a:bodyPr anchor="t" rtlCol="false" tIns="0" lIns="0" bIns="0" rIns="0">
            <a:spAutoFit/>
          </a:bodyPr>
          <a:lstStyle/>
          <a:p>
            <a:pPr algn="just">
              <a:lnSpc>
                <a:spcPts val="1457"/>
              </a:lnSpc>
              <a:spcBef>
                <a:spcPct val="0"/>
              </a:spcBef>
            </a:pPr>
            <a:r>
              <a:rPr lang="en-US" sz="1041">
                <a:solidFill>
                  <a:srgbClr val="000000"/>
                </a:solidFill>
                <a:latin typeface="Quicksand Bold"/>
              </a:rPr>
              <a:t>Proje için gereken kaynakları belirleyin ve bunları yönetin.</a:t>
            </a:r>
          </a:p>
        </p:txBody>
      </p:sp>
      <p:sp>
        <p:nvSpPr>
          <p:cNvPr name="TextBox 62" id="62"/>
          <p:cNvSpPr txBox="true"/>
          <p:nvPr/>
        </p:nvSpPr>
        <p:spPr>
          <a:xfrm rot="0">
            <a:off x="9291340" y="5864412"/>
            <a:ext cx="2520751" cy="312314"/>
          </a:xfrm>
          <a:prstGeom prst="rect">
            <a:avLst/>
          </a:prstGeom>
        </p:spPr>
        <p:txBody>
          <a:bodyPr anchor="t" rtlCol="false" tIns="0" lIns="0" bIns="0" rIns="0">
            <a:spAutoFit/>
          </a:bodyPr>
          <a:lstStyle/>
          <a:p>
            <a:pPr>
              <a:lnSpc>
                <a:spcPts val="2604"/>
              </a:lnSpc>
              <a:spcBef>
                <a:spcPct val="0"/>
              </a:spcBef>
            </a:pPr>
            <a:r>
              <a:rPr lang="en-US" sz="1860">
                <a:solidFill>
                  <a:srgbClr val="000000"/>
                </a:solidFill>
                <a:latin typeface="Cerebri"/>
              </a:rPr>
              <a:t>Test ve Kalite Kontrolü</a:t>
            </a:r>
          </a:p>
        </p:txBody>
      </p:sp>
      <p:sp>
        <p:nvSpPr>
          <p:cNvPr name="TextBox 63" id="63"/>
          <p:cNvSpPr txBox="true"/>
          <p:nvPr/>
        </p:nvSpPr>
        <p:spPr>
          <a:xfrm rot="0">
            <a:off x="9291340" y="6572246"/>
            <a:ext cx="2665349" cy="359602"/>
          </a:xfrm>
          <a:prstGeom prst="rect">
            <a:avLst/>
          </a:prstGeom>
        </p:spPr>
        <p:txBody>
          <a:bodyPr anchor="t" rtlCol="false" tIns="0" lIns="0" bIns="0" rIns="0">
            <a:spAutoFit/>
          </a:bodyPr>
          <a:lstStyle/>
          <a:p>
            <a:pPr algn="just">
              <a:lnSpc>
                <a:spcPts val="1457"/>
              </a:lnSpc>
              <a:spcBef>
                <a:spcPct val="0"/>
              </a:spcBef>
            </a:pPr>
            <a:r>
              <a:rPr lang="en-US" sz="1041">
                <a:solidFill>
                  <a:srgbClr val="000000"/>
                </a:solidFill>
                <a:latin typeface="Quicksand Bold"/>
              </a:rPr>
              <a:t>GEEM uygulamasının geliştirilme sürecinde düzenli testler yapın.</a:t>
            </a:r>
          </a:p>
        </p:txBody>
      </p:sp>
      <p:sp>
        <p:nvSpPr>
          <p:cNvPr name="TextBox 64" id="64"/>
          <p:cNvSpPr txBox="true"/>
          <p:nvPr/>
        </p:nvSpPr>
        <p:spPr>
          <a:xfrm rot="0">
            <a:off x="12395965" y="2028554"/>
            <a:ext cx="2520751" cy="312314"/>
          </a:xfrm>
          <a:prstGeom prst="rect">
            <a:avLst/>
          </a:prstGeom>
        </p:spPr>
        <p:txBody>
          <a:bodyPr anchor="t" rtlCol="false" tIns="0" lIns="0" bIns="0" rIns="0">
            <a:spAutoFit/>
          </a:bodyPr>
          <a:lstStyle/>
          <a:p>
            <a:pPr>
              <a:lnSpc>
                <a:spcPts val="2604"/>
              </a:lnSpc>
              <a:spcBef>
                <a:spcPct val="0"/>
              </a:spcBef>
            </a:pPr>
            <a:r>
              <a:rPr lang="en-US" sz="1860">
                <a:solidFill>
                  <a:srgbClr val="000000"/>
                </a:solidFill>
                <a:latin typeface="Cerebri"/>
              </a:rPr>
              <a:t>İletişim ve İşbirliği</a:t>
            </a:r>
          </a:p>
        </p:txBody>
      </p:sp>
      <p:sp>
        <p:nvSpPr>
          <p:cNvPr name="TextBox 65" id="65"/>
          <p:cNvSpPr txBox="true"/>
          <p:nvPr/>
        </p:nvSpPr>
        <p:spPr>
          <a:xfrm rot="0">
            <a:off x="12395965" y="2736388"/>
            <a:ext cx="2665349" cy="359602"/>
          </a:xfrm>
          <a:prstGeom prst="rect">
            <a:avLst/>
          </a:prstGeom>
        </p:spPr>
        <p:txBody>
          <a:bodyPr anchor="t" rtlCol="false" tIns="0" lIns="0" bIns="0" rIns="0">
            <a:spAutoFit/>
          </a:bodyPr>
          <a:lstStyle/>
          <a:p>
            <a:pPr algn="just">
              <a:lnSpc>
                <a:spcPts val="1457"/>
              </a:lnSpc>
              <a:spcBef>
                <a:spcPct val="0"/>
              </a:spcBef>
            </a:pPr>
            <a:r>
              <a:rPr lang="en-US" sz="1041">
                <a:solidFill>
                  <a:srgbClr val="000000"/>
                </a:solidFill>
                <a:latin typeface="Quicksand Bold"/>
              </a:rPr>
              <a:t>Ekip üyeleri arasındaki etkili iletişimi sağlayın.</a:t>
            </a:r>
          </a:p>
        </p:txBody>
      </p:sp>
      <p:sp>
        <p:nvSpPr>
          <p:cNvPr name="TextBox 66" id="66"/>
          <p:cNvSpPr txBox="true"/>
          <p:nvPr/>
        </p:nvSpPr>
        <p:spPr>
          <a:xfrm rot="0">
            <a:off x="12323667" y="5864412"/>
            <a:ext cx="1641534" cy="633782"/>
          </a:xfrm>
          <a:prstGeom prst="rect">
            <a:avLst/>
          </a:prstGeom>
        </p:spPr>
        <p:txBody>
          <a:bodyPr anchor="t" rtlCol="false" tIns="0" lIns="0" bIns="0" rIns="0">
            <a:spAutoFit/>
          </a:bodyPr>
          <a:lstStyle/>
          <a:p>
            <a:pPr>
              <a:lnSpc>
                <a:spcPts val="2604"/>
              </a:lnSpc>
              <a:spcBef>
                <a:spcPct val="0"/>
              </a:spcBef>
            </a:pPr>
            <a:r>
              <a:rPr lang="en-US" sz="1860">
                <a:solidFill>
                  <a:srgbClr val="000000"/>
                </a:solidFill>
                <a:latin typeface="Cerebri"/>
              </a:rPr>
              <a:t>Lansman ve İzleme </a:t>
            </a:r>
          </a:p>
        </p:txBody>
      </p:sp>
      <p:sp>
        <p:nvSpPr>
          <p:cNvPr name="TextBox 67" id="67"/>
          <p:cNvSpPr txBox="true"/>
          <p:nvPr/>
        </p:nvSpPr>
        <p:spPr>
          <a:xfrm rot="0">
            <a:off x="12323667" y="6572246"/>
            <a:ext cx="2665349" cy="359602"/>
          </a:xfrm>
          <a:prstGeom prst="rect">
            <a:avLst/>
          </a:prstGeom>
        </p:spPr>
        <p:txBody>
          <a:bodyPr anchor="t" rtlCol="false" tIns="0" lIns="0" bIns="0" rIns="0">
            <a:spAutoFit/>
          </a:bodyPr>
          <a:lstStyle/>
          <a:p>
            <a:pPr algn="just">
              <a:lnSpc>
                <a:spcPts val="1457"/>
              </a:lnSpc>
              <a:spcBef>
                <a:spcPct val="0"/>
              </a:spcBef>
            </a:pPr>
            <a:r>
              <a:rPr lang="en-US" sz="1041">
                <a:solidFill>
                  <a:srgbClr val="000000"/>
                </a:solidFill>
                <a:latin typeface="Quicksand Bold"/>
              </a:rPr>
              <a:t>GEEM uygulamasının lansmanını planlayın ve gerçekleştirin. </a:t>
            </a:r>
          </a:p>
        </p:txBody>
      </p:sp>
      <p:sp>
        <p:nvSpPr>
          <p:cNvPr name="TextBox 68" id="68"/>
          <p:cNvSpPr txBox="true"/>
          <p:nvPr/>
        </p:nvSpPr>
        <p:spPr>
          <a:xfrm rot="0">
            <a:off x="10929768" y="7455911"/>
            <a:ext cx="467812" cy="424254"/>
          </a:xfrm>
          <a:prstGeom prst="rect">
            <a:avLst/>
          </a:prstGeom>
        </p:spPr>
        <p:txBody>
          <a:bodyPr anchor="t" rtlCol="false" tIns="0" lIns="0" bIns="0" rIns="0">
            <a:spAutoFit/>
          </a:bodyPr>
          <a:lstStyle/>
          <a:p>
            <a:pPr>
              <a:lnSpc>
                <a:spcPts val="3577"/>
              </a:lnSpc>
              <a:spcBef>
                <a:spcPct val="0"/>
              </a:spcBef>
            </a:pPr>
            <a:r>
              <a:rPr lang="en-US" sz="2555">
                <a:solidFill>
                  <a:srgbClr val="FFFFFF"/>
                </a:solidFill>
                <a:latin typeface="Quicksand Bold"/>
              </a:rPr>
              <a:t>07</a:t>
            </a:r>
          </a:p>
        </p:txBody>
      </p:sp>
      <p:sp>
        <p:nvSpPr>
          <p:cNvPr name="TextBox 69" id="69"/>
          <p:cNvSpPr txBox="true"/>
          <p:nvPr/>
        </p:nvSpPr>
        <p:spPr>
          <a:xfrm rot="0">
            <a:off x="13945011" y="7434044"/>
            <a:ext cx="467812" cy="424254"/>
          </a:xfrm>
          <a:prstGeom prst="rect">
            <a:avLst/>
          </a:prstGeom>
        </p:spPr>
        <p:txBody>
          <a:bodyPr anchor="t" rtlCol="false" tIns="0" lIns="0" bIns="0" rIns="0">
            <a:spAutoFit/>
          </a:bodyPr>
          <a:lstStyle/>
          <a:p>
            <a:pPr>
              <a:lnSpc>
                <a:spcPts val="3577"/>
              </a:lnSpc>
              <a:spcBef>
                <a:spcPct val="0"/>
              </a:spcBef>
            </a:pPr>
            <a:r>
              <a:rPr lang="en-US" sz="2555">
                <a:solidFill>
                  <a:srgbClr val="FFFFFF"/>
                </a:solidFill>
                <a:latin typeface="Quicksand Bold"/>
              </a:rPr>
              <a:t>08</a:t>
            </a:r>
          </a:p>
        </p:txBody>
      </p:sp>
      <p:sp>
        <p:nvSpPr>
          <p:cNvPr name="TextBox 70" id="70"/>
          <p:cNvSpPr txBox="true"/>
          <p:nvPr/>
        </p:nvSpPr>
        <p:spPr>
          <a:xfrm rot="0">
            <a:off x="7954387" y="7487632"/>
            <a:ext cx="467812" cy="424254"/>
          </a:xfrm>
          <a:prstGeom prst="rect">
            <a:avLst/>
          </a:prstGeom>
        </p:spPr>
        <p:txBody>
          <a:bodyPr anchor="t" rtlCol="false" tIns="0" lIns="0" bIns="0" rIns="0">
            <a:spAutoFit/>
          </a:bodyPr>
          <a:lstStyle/>
          <a:p>
            <a:pPr>
              <a:lnSpc>
                <a:spcPts val="3577"/>
              </a:lnSpc>
              <a:spcBef>
                <a:spcPct val="0"/>
              </a:spcBef>
            </a:pPr>
            <a:r>
              <a:rPr lang="en-US" sz="2555">
                <a:solidFill>
                  <a:srgbClr val="FFFFFF"/>
                </a:solidFill>
                <a:latin typeface="Quicksand Bold"/>
              </a:rPr>
              <a:t>06</a:t>
            </a:r>
          </a:p>
        </p:txBody>
      </p:sp>
      <p:sp>
        <p:nvSpPr>
          <p:cNvPr name="TextBox 71" id="71"/>
          <p:cNvSpPr txBox="true"/>
          <p:nvPr/>
        </p:nvSpPr>
        <p:spPr>
          <a:xfrm rot="0">
            <a:off x="4931203" y="7526053"/>
            <a:ext cx="467812" cy="424254"/>
          </a:xfrm>
          <a:prstGeom prst="rect">
            <a:avLst/>
          </a:prstGeom>
        </p:spPr>
        <p:txBody>
          <a:bodyPr anchor="t" rtlCol="false" tIns="0" lIns="0" bIns="0" rIns="0">
            <a:spAutoFit/>
          </a:bodyPr>
          <a:lstStyle/>
          <a:p>
            <a:pPr>
              <a:lnSpc>
                <a:spcPts val="3577"/>
              </a:lnSpc>
              <a:spcBef>
                <a:spcPct val="0"/>
              </a:spcBef>
            </a:pPr>
            <a:r>
              <a:rPr lang="en-US" sz="2555">
                <a:solidFill>
                  <a:srgbClr val="FFFFFF"/>
                </a:solidFill>
                <a:latin typeface="Quicksand Bold"/>
              </a:rPr>
              <a:t>05</a:t>
            </a:r>
          </a:p>
        </p:txBody>
      </p:sp>
      <p:sp>
        <p:nvSpPr>
          <p:cNvPr name="TextBox 72" id="72"/>
          <p:cNvSpPr txBox="true"/>
          <p:nvPr/>
        </p:nvSpPr>
        <p:spPr>
          <a:xfrm rot="0">
            <a:off x="5036383" y="3658777"/>
            <a:ext cx="467812" cy="424254"/>
          </a:xfrm>
          <a:prstGeom prst="rect">
            <a:avLst/>
          </a:prstGeom>
        </p:spPr>
        <p:txBody>
          <a:bodyPr anchor="t" rtlCol="false" tIns="0" lIns="0" bIns="0" rIns="0">
            <a:spAutoFit/>
          </a:bodyPr>
          <a:lstStyle/>
          <a:p>
            <a:pPr>
              <a:lnSpc>
                <a:spcPts val="3577"/>
              </a:lnSpc>
              <a:spcBef>
                <a:spcPct val="0"/>
              </a:spcBef>
            </a:pPr>
            <a:r>
              <a:rPr lang="en-US" sz="2555">
                <a:solidFill>
                  <a:srgbClr val="FFFFFF"/>
                </a:solidFill>
                <a:latin typeface="Quicksand Bold"/>
              </a:rPr>
              <a:t>01</a:t>
            </a:r>
          </a:p>
        </p:txBody>
      </p:sp>
      <p:sp>
        <p:nvSpPr>
          <p:cNvPr name="TextBox 73" id="73"/>
          <p:cNvSpPr txBox="true"/>
          <p:nvPr/>
        </p:nvSpPr>
        <p:spPr>
          <a:xfrm rot="0">
            <a:off x="8065822" y="3658777"/>
            <a:ext cx="467812" cy="424254"/>
          </a:xfrm>
          <a:prstGeom prst="rect">
            <a:avLst/>
          </a:prstGeom>
        </p:spPr>
        <p:txBody>
          <a:bodyPr anchor="t" rtlCol="false" tIns="0" lIns="0" bIns="0" rIns="0">
            <a:spAutoFit/>
          </a:bodyPr>
          <a:lstStyle/>
          <a:p>
            <a:pPr>
              <a:lnSpc>
                <a:spcPts val="3577"/>
              </a:lnSpc>
              <a:spcBef>
                <a:spcPct val="0"/>
              </a:spcBef>
            </a:pPr>
            <a:r>
              <a:rPr lang="en-US" sz="2555">
                <a:solidFill>
                  <a:srgbClr val="FFFFFF"/>
                </a:solidFill>
                <a:latin typeface="Quicksand"/>
              </a:rPr>
              <a:t>02</a:t>
            </a:r>
          </a:p>
        </p:txBody>
      </p:sp>
      <p:sp>
        <p:nvSpPr>
          <p:cNvPr name="TextBox 74" id="74"/>
          <p:cNvSpPr txBox="true"/>
          <p:nvPr/>
        </p:nvSpPr>
        <p:spPr>
          <a:xfrm rot="0">
            <a:off x="11107247" y="3658777"/>
            <a:ext cx="467812" cy="424254"/>
          </a:xfrm>
          <a:prstGeom prst="rect">
            <a:avLst/>
          </a:prstGeom>
        </p:spPr>
        <p:txBody>
          <a:bodyPr anchor="t" rtlCol="false" tIns="0" lIns="0" bIns="0" rIns="0">
            <a:spAutoFit/>
          </a:bodyPr>
          <a:lstStyle/>
          <a:p>
            <a:pPr>
              <a:lnSpc>
                <a:spcPts val="3577"/>
              </a:lnSpc>
              <a:spcBef>
                <a:spcPct val="0"/>
              </a:spcBef>
            </a:pPr>
            <a:r>
              <a:rPr lang="en-US" sz="2555">
                <a:solidFill>
                  <a:srgbClr val="FFFFFF"/>
                </a:solidFill>
                <a:latin typeface="Quicksand Bold"/>
              </a:rPr>
              <a:t>03</a:t>
            </a:r>
          </a:p>
        </p:txBody>
      </p:sp>
      <p:sp>
        <p:nvSpPr>
          <p:cNvPr name="TextBox 75" id="75"/>
          <p:cNvSpPr txBox="true"/>
          <p:nvPr/>
        </p:nvSpPr>
        <p:spPr>
          <a:xfrm rot="0">
            <a:off x="14130055" y="3651774"/>
            <a:ext cx="467812" cy="424254"/>
          </a:xfrm>
          <a:prstGeom prst="rect">
            <a:avLst/>
          </a:prstGeom>
        </p:spPr>
        <p:txBody>
          <a:bodyPr anchor="t" rtlCol="false" tIns="0" lIns="0" bIns="0" rIns="0">
            <a:spAutoFit/>
          </a:bodyPr>
          <a:lstStyle/>
          <a:p>
            <a:pPr>
              <a:lnSpc>
                <a:spcPts val="3577"/>
              </a:lnSpc>
              <a:spcBef>
                <a:spcPct val="0"/>
              </a:spcBef>
            </a:pPr>
            <a:r>
              <a:rPr lang="en-US" sz="2555">
                <a:solidFill>
                  <a:srgbClr val="FFFFFF"/>
                </a:solidFill>
                <a:latin typeface="Quicksand"/>
              </a:rPr>
              <a:t>04</a:t>
            </a:r>
          </a:p>
        </p:txBody>
      </p:sp>
      <p:sp>
        <p:nvSpPr>
          <p:cNvPr name="Freeform 76" id="76"/>
          <p:cNvSpPr/>
          <p:nvPr/>
        </p:nvSpPr>
        <p:spPr>
          <a:xfrm flipH="false" flipV="false" rot="0">
            <a:off x="-639743" y="-684009"/>
            <a:ext cx="4286247" cy="4286247"/>
          </a:xfrm>
          <a:custGeom>
            <a:avLst/>
            <a:gdLst/>
            <a:ahLst/>
            <a:cxnLst/>
            <a:rect r="r" b="b" t="t" l="l"/>
            <a:pathLst>
              <a:path h="4286247" w="4286247">
                <a:moveTo>
                  <a:pt x="0" y="0"/>
                </a:moveTo>
                <a:lnTo>
                  <a:pt x="4286247" y="0"/>
                </a:lnTo>
                <a:lnTo>
                  <a:pt x="4286247" y="4286246"/>
                </a:lnTo>
                <a:lnTo>
                  <a:pt x="0" y="4286246"/>
                </a:lnTo>
                <a:lnTo>
                  <a:pt x="0" y="0"/>
                </a:lnTo>
                <a:close/>
              </a:path>
            </a:pathLst>
          </a:custGeom>
          <a:blipFill>
            <a:blip r:embed="rId16"/>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1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4797407" y="4215092"/>
            <a:ext cx="3000489" cy="1450786"/>
          </a:xfrm>
          <a:custGeom>
            <a:avLst/>
            <a:gdLst/>
            <a:ahLst/>
            <a:cxnLst/>
            <a:rect r="r" b="b" t="t" l="l"/>
            <a:pathLst>
              <a:path h="1450786" w="3000489">
                <a:moveTo>
                  <a:pt x="0" y="0"/>
                </a:moveTo>
                <a:lnTo>
                  <a:pt x="3000489" y="0"/>
                </a:lnTo>
                <a:lnTo>
                  <a:pt x="3000489" y="1450785"/>
                </a:lnTo>
                <a:lnTo>
                  <a:pt x="0" y="14507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3739576" y="3561431"/>
            <a:ext cx="1694458" cy="0"/>
          </a:xfrm>
          <a:prstGeom prst="line">
            <a:avLst/>
          </a:prstGeom>
          <a:ln cap="flat" w="28575">
            <a:solidFill>
              <a:srgbClr val="5271FF"/>
            </a:solidFill>
            <a:prstDash val="solid"/>
            <a:headEnd type="none" len="sm" w="sm"/>
            <a:tailEnd type="none" len="sm" w="sm"/>
          </a:ln>
        </p:spPr>
      </p:sp>
      <p:sp>
        <p:nvSpPr>
          <p:cNvPr name="AutoShape 4" id="4"/>
          <p:cNvSpPr/>
          <p:nvPr/>
        </p:nvSpPr>
        <p:spPr>
          <a:xfrm>
            <a:off x="11544496" y="3561431"/>
            <a:ext cx="1694458" cy="0"/>
          </a:xfrm>
          <a:prstGeom prst="line">
            <a:avLst/>
          </a:prstGeom>
          <a:ln cap="flat" w="28575">
            <a:solidFill>
              <a:srgbClr val="5271FF"/>
            </a:solidFill>
            <a:prstDash val="solid"/>
            <a:headEnd type="none" len="sm" w="sm"/>
            <a:tailEnd type="none" len="sm" w="sm"/>
          </a:ln>
        </p:spPr>
      </p:sp>
      <p:sp>
        <p:nvSpPr>
          <p:cNvPr name="AutoShape 5" id="5"/>
          <p:cNvSpPr/>
          <p:nvPr/>
        </p:nvSpPr>
        <p:spPr>
          <a:xfrm flipH="true">
            <a:off x="8889677" y="6366012"/>
            <a:ext cx="1694458" cy="0"/>
          </a:xfrm>
          <a:prstGeom prst="line">
            <a:avLst/>
          </a:prstGeom>
          <a:ln cap="flat" w="28575">
            <a:solidFill>
              <a:srgbClr val="5271FF"/>
            </a:solidFill>
            <a:prstDash val="solid"/>
            <a:headEnd type="none" len="sm" w="sm"/>
            <a:tailEnd type="none" len="sm" w="sm"/>
          </a:ln>
        </p:spPr>
      </p:sp>
      <p:sp>
        <p:nvSpPr>
          <p:cNvPr name="AutoShape 6" id="6"/>
          <p:cNvSpPr/>
          <p:nvPr/>
        </p:nvSpPr>
        <p:spPr>
          <a:xfrm>
            <a:off x="9349417" y="3561431"/>
            <a:ext cx="1694458" cy="0"/>
          </a:xfrm>
          <a:prstGeom prst="line">
            <a:avLst/>
          </a:prstGeom>
          <a:ln cap="flat" w="28575">
            <a:solidFill>
              <a:srgbClr val="5271FF"/>
            </a:solidFill>
            <a:prstDash val="solid"/>
            <a:headEnd type="none" len="sm" w="sm"/>
            <a:tailEnd type="none" len="sm" w="sm"/>
          </a:ln>
        </p:spPr>
      </p:sp>
      <p:sp>
        <p:nvSpPr>
          <p:cNvPr name="AutoShape 7" id="7"/>
          <p:cNvSpPr/>
          <p:nvPr/>
        </p:nvSpPr>
        <p:spPr>
          <a:xfrm flipH="true">
            <a:off x="11332386" y="6323149"/>
            <a:ext cx="1694458" cy="0"/>
          </a:xfrm>
          <a:prstGeom prst="line">
            <a:avLst/>
          </a:prstGeom>
          <a:ln cap="flat" w="28575">
            <a:solidFill>
              <a:srgbClr val="5271FF"/>
            </a:solidFill>
            <a:prstDash val="solid"/>
            <a:headEnd type="none" len="sm" w="sm"/>
            <a:tailEnd type="none" len="sm" w="sm"/>
          </a:ln>
        </p:spPr>
      </p:sp>
      <p:sp>
        <p:nvSpPr>
          <p:cNvPr name="AutoShape 8" id="8"/>
          <p:cNvSpPr/>
          <p:nvPr/>
        </p:nvSpPr>
        <p:spPr>
          <a:xfrm>
            <a:off x="7154337" y="3561431"/>
            <a:ext cx="1694458" cy="0"/>
          </a:xfrm>
          <a:prstGeom prst="line">
            <a:avLst/>
          </a:prstGeom>
          <a:ln cap="flat" w="28575">
            <a:solidFill>
              <a:srgbClr val="5271FF"/>
            </a:solidFill>
            <a:prstDash val="solid"/>
            <a:headEnd type="none" len="sm" w="sm"/>
            <a:tailEnd type="none" len="sm" w="sm"/>
          </a:ln>
        </p:spPr>
      </p:sp>
      <p:sp>
        <p:nvSpPr>
          <p:cNvPr name="AutoShape 9" id="9"/>
          <p:cNvSpPr/>
          <p:nvPr/>
        </p:nvSpPr>
        <p:spPr>
          <a:xfrm>
            <a:off x="4959258" y="3561431"/>
            <a:ext cx="1694458" cy="0"/>
          </a:xfrm>
          <a:prstGeom prst="line">
            <a:avLst/>
          </a:prstGeom>
          <a:ln cap="flat" w="28575">
            <a:solidFill>
              <a:srgbClr val="5271FF"/>
            </a:solidFill>
            <a:prstDash val="solid"/>
            <a:headEnd type="none" len="sm" w="sm"/>
            <a:tailEnd type="none" len="sm" w="sm"/>
          </a:ln>
        </p:spPr>
      </p:sp>
      <p:sp>
        <p:nvSpPr>
          <p:cNvPr name="AutoShape 10" id="10"/>
          <p:cNvSpPr/>
          <p:nvPr/>
        </p:nvSpPr>
        <p:spPr>
          <a:xfrm>
            <a:off x="2764178" y="3561431"/>
            <a:ext cx="1694458" cy="0"/>
          </a:xfrm>
          <a:prstGeom prst="line">
            <a:avLst/>
          </a:prstGeom>
          <a:ln cap="flat" w="28575">
            <a:solidFill>
              <a:srgbClr val="5271FF"/>
            </a:solidFill>
            <a:prstDash val="solid"/>
            <a:headEnd type="none" len="sm" w="sm"/>
            <a:tailEnd type="none" len="sm" w="sm"/>
          </a:ln>
        </p:spPr>
      </p:sp>
      <p:sp>
        <p:nvSpPr>
          <p:cNvPr name="AutoShape 11" id="11"/>
          <p:cNvSpPr/>
          <p:nvPr/>
        </p:nvSpPr>
        <p:spPr>
          <a:xfrm flipH="true">
            <a:off x="13728836" y="6337437"/>
            <a:ext cx="1694458" cy="0"/>
          </a:xfrm>
          <a:prstGeom prst="line">
            <a:avLst/>
          </a:prstGeom>
          <a:ln cap="flat" w="28575">
            <a:solidFill>
              <a:srgbClr val="5271FF"/>
            </a:solidFill>
            <a:prstDash val="solid"/>
            <a:headEnd type="none" len="sm" w="sm"/>
            <a:tailEnd type="none" len="sm" w="sm"/>
          </a:ln>
        </p:spPr>
      </p:sp>
      <p:grpSp>
        <p:nvGrpSpPr>
          <p:cNvPr name="Group 12" id="12"/>
          <p:cNvGrpSpPr/>
          <p:nvPr/>
        </p:nvGrpSpPr>
        <p:grpSpPr>
          <a:xfrm rot="-10800000">
            <a:off x="10869962" y="6241963"/>
            <a:ext cx="219522" cy="219522"/>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28575">
              <a:solidFill>
                <a:srgbClr val="5271FF"/>
              </a:solidFill>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10800000">
            <a:off x="13366439" y="6227676"/>
            <a:ext cx="219522" cy="219522"/>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28575">
              <a:solidFill>
                <a:srgbClr val="5271FF"/>
              </a:solidFill>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2406432" y="3451670"/>
            <a:ext cx="219522" cy="219522"/>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271FF"/>
            </a:solidFill>
            <a:ln w="28575">
              <a:solidFill>
                <a:srgbClr val="5271FF"/>
              </a:solidFill>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1880540" y="3152603"/>
            <a:ext cx="1271304" cy="207645"/>
          </a:xfrm>
          <a:prstGeom prst="rect">
            <a:avLst/>
          </a:prstGeom>
        </p:spPr>
        <p:txBody>
          <a:bodyPr anchor="t" rtlCol="false" tIns="0" lIns="0" bIns="0" rIns="0">
            <a:spAutoFit/>
          </a:bodyPr>
          <a:lstStyle/>
          <a:p>
            <a:pPr algn="ctr">
              <a:lnSpc>
                <a:spcPts val="1680"/>
              </a:lnSpc>
            </a:pPr>
            <a:r>
              <a:rPr lang="en-US" sz="1200">
                <a:solidFill>
                  <a:srgbClr val="000000"/>
                </a:solidFill>
                <a:latin typeface="Lato Bold"/>
              </a:rPr>
              <a:t>1</a:t>
            </a:r>
          </a:p>
        </p:txBody>
      </p:sp>
      <p:sp>
        <p:nvSpPr>
          <p:cNvPr name="TextBox 22" id="22"/>
          <p:cNvSpPr txBox="true"/>
          <p:nvPr/>
        </p:nvSpPr>
        <p:spPr>
          <a:xfrm rot="0">
            <a:off x="7762962" y="3589202"/>
            <a:ext cx="2868396" cy="273685"/>
          </a:xfrm>
          <a:prstGeom prst="rect">
            <a:avLst/>
          </a:prstGeom>
        </p:spPr>
        <p:txBody>
          <a:bodyPr anchor="t" rtlCol="false" tIns="0" lIns="0" bIns="0" rIns="0">
            <a:spAutoFit/>
          </a:bodyPr>
          <a:lstStyle/>
          <a:p>
            <a:pPr>
              <a:lnSpc>
                <a:spcPts val="2239"/>
              </a:lnSpc>
            </a:pPr>
            <a:r>
              <a:rPr lang="en-US" sz="1599">
                <a:solidFill>
                  <a:srgbClr val="000000"/>
                </a:solidFill>
                <a:latin typeface="Lato Bold"/>
              </a:rPr>
              <a:t>Strateji ve Konsept Geliştirme</a:t>
            </a:r>
          </a:p>
        </p:txBody>
      </p:sp>
      <p:sp>
        <p:nvSpPr>
          <p:cNvPr name="AutoShape 23" id="23"/>
          <p:cNvSpPr/>
          <p:nvPr/>
        </p:nvSpPr>
        <p:spPr>
          <a:xfrm>
            <a:off x="8517756" y="3013109"/>
            <a:ext cx="205236" cy="257359"/>
          </a:xfrm>
          <a:prstGeom prst="line">
            <a:avLst/>
          </a:prstGeom>
          <a:ln cap="flat" w="28575">
            <a:solidFill>
              <a:srgbClr val="5271FF"/>
            </a:solidFill>
            <a:prstDash val="solid"/>
            <a:headEnd type="none" len="sm" w="sm"/>
            <a:tailEnd type="none" len="sm" w="sm"/>
          </a:ln>
        </p:spPr>
      </p:sp>
      <p:sp>
        <p:nvSpPr>
          <p:cNvPr name="TextBox 24" id="24"/>
          <p:cNvSpPr txBox="true"/>
          <p:nvPr/>
        </p:nvSpPr>
        <p:spPr>
          <a:xfrm rot="0">
            <a:off x="8465602" y="3152603"/>
            <a:ext cx="1271304" cy="207645"/>
          </a:xfrm>
          <a:prstGeom prst="rect">
            <a:avLst/>
          </a:prstGeom>
        </p:spPr>
        <p:txBody>
          <a:bodyPr anchor="t" rtlCol="false" tIns="0" lIns="0" bIns="0" rIns="0">
            <a:spAutoFit/>
          </a:bodyPr>
          <a:lstStyle/>
          <a:p>
            <a:pPr algn="ctr">
              <a:lnSpc>
                <a:spcPts val="1680"/>
              </a:lnSpc>
            </a:pPr>
            <a:r>
              <a:rPr lang="en-US" sz="1200">
                <a:solidFill>
                  <a:srgbClr val="000000"/>
                </a:solidFill>
                <a:latin typeface="Lato Bold"/>
              </a:rPr>
              <a:t>2</a:t>
            </a:r>
          </a:p>
        </p:txBody>
      </p:sp>
      <p:sp>
        <p:nvSpPr>
          <p:cNvPr name="AutoShape 25" id="25"/>
          <p:cNvSpPr/>
          <p:nvPr/>
        </p:nvSpPr>
        <p:spPr>
          <a:xfrm>
            <a:off x="2068567" y="2812595"/>
            <a:ext cx="318715" cy="540394"/>
          </a:xfrm>
          <a:prstGeom prst="line">
            <a:avLst/>
          </a:prstGeom>
          <a:ln cap="flat" w="28575">
            <a:solidFill>
              <a:srgbClr val="5271FF"/>
            </a:solidFill>
            <a:prstDash val="solid"/>
            <a:headEnd type="none" len="sm" w="sm"/>
            <a:tailEnd type="none" len="sm" w="sm"/>
          </a:ln>
        </p:spPr>
      </p:sp>
      <p:sp>
        <p:nvSpPr>
          <p:cNvPr name="AutoShape 26" id="26"/>
          <p:cNvSpPr/>
          <p:nvPr/>
        </p:nvSpPr>
        <p:spPr>
          <a:xfrm flipV="true">
            <a:off x="2488020" y="3976520"/>
            <a:ext cx="17251" cy="425388"/>
          </a:xfrm>
          <a:prstGeom prst="line">
            <a:avLst/>
          </a:prstGeom>
          <a:ln cap="flat" w="28575">
            <a:solidFill>
              <a:srgbClr val="5271FF"/>
            </a:solidFill>
            <a:prstDash val="solid"/>
            <a:headEnd type="none" len="sm" w="sm"/>
            <a:tailEnd type="none" len="sm" w="sm"/>
          </a:ln>
        </p:spPr>
      </p:sp>
      <p:sp>
        <p:nvSpPr>
          <p:cNvPr name="AutoShape 27" id="27"/>
          <p:cNvSpPr/>
          <p:nvPr/>
        </p:nvSpPr>
        <p:spPr>
          <a:xfrm flipV="true">
            <a:off x="2637474" y="2813788"/>
            <a:ext cx="371076" cy="505873"/>
          </a:xfrm>
          <a:prstGeom prst="line">
            <a:avLst/>
          </a:prstGeom>
          <a:ln cap="flat" w="28575">
            <a:solidFill>
              <a:srgbClr val="5271FF"/>
            </a:solidFill>
            <a:prstDash val="solid"/>
            <a:headEnd type="none" len="sm" w="sm"/>
            <a:tailEnd type="none" len="sm" w="sm"/>
          </a:ln>
        </p:spPr>
      </p:sp>
      <p:grpSp>
        <p:nvGrpSpPr>
          <p:cNvPr name="Group 28" id="28"/>
          <p:cNvGrpSpPr/>
          <p:nvPr/>
        </p:nvGrpSpPr>
        <p:grpSpPr>
          <a:xfrm rot="0">
            <a:off x="9025763" y="3440240"/>
            <a:ext cx="180779" cy="180779"/>
            <a:chOff x="0" y="0"/>
            <a:chExt cx="812800" cy="812800"/>
          </a:xfrm>
        </p:grpSpPr>
        <p:sp>
          <p:nvSpPr>
            <p:cNvPr name="Freeform 29" id="2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271FF"/>
            </a:solidFill>
            <a:ln w="28575">
              <a:solidFill>
                <a:srgbClr val="5271FF"/>
              </a:solidFill>
            </a:ln>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31" id="31"/>
          <p:cNvGrpSpPr/>
          <p:nvPr/>
        </p:nvGrpSpPr>
        <p:grpSpPr>
          <a:xfrm rot="0">
            <a:off x="13381829" y="6224924"/>
            <a:ext cx="196451" cy="196451"/>
            <a:chOff x="0" y="0"/>
            <a:chExt cx="812800" cy="812800"/>
          </a:xfrm>
        </p:grpSpPr>
        <p:sp>
          <p:nvSpPr>
            <p:cNvPr name="Freeform 32" id="3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271FF"/>
            </a:solidFill>
            <a:ln w="28575">
              <a:solidFill>
                <a:srgbClr val="5271FF"/>
              </a:solidFill>
            </a:ln>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34" id="34"/>
          <p:cNvSpPr/>
          <p:nvPr/>
        </p:nvSpPr>
        <p:spPr>
          <a:xfrm flipV="true">
            <a:off x="8244534" y="3941030"/>
            <a:ext cx="371076" cy="505873"/>
          </a:xfrm>
          <a:prstGeom prst="line">
            <a:avLst/>
          </a:prstGeom>
          <a:ln cap="flat" w="28575">
            <a:solidFill>
              <a:srgbClr val="5271FF"/>
            </a:solidFill>
            <a:prstDash val="solid"/>
            <a:headEnd type="none" len="sm" w="sm"/>
            <a:tailEnd type="none" len="sm" w="sm"/>
          </a:ln>
        </p:spPr>
      </p:sp>
      <p:sp>
        <p:nvSpPr>
          <p:cNvPr name="AutoShape 35" id="35"/>
          <p:cNvSpPr/>
          <p:nvPr/>
        </p:nvSpPr>
        <p:spPr>
          <a:xfrm>
            <a:off x="9552154" y="3975810"/>
            <a:ext cx="318715" cy="540394"/>
          </a:xfrm>
          <a:prstGeom prst="line">
            <a:avLst/>
          </a:prstGeom>
          <a:ln cap="flat" w="28575">
            <a:solidFill>
              <a:srgbClr val="5271FF"/>
            </a:solidFill>
            <a:prstDash val="solid"/>
            <a:headEnd type="none" len="sm" w="sm"/>
            <a:tailEnd type="none" len="sm" w="sm"/>
          </a:ln>
        </p:spPr>
      </p:sp>
      <p:sp>
        <p:nvSpPr>
          <p:cNvPr name="AutoShape 36" id="36"/>
          <p:cNvSpPr/>
          <p:nvPr/>
        </p:nvSpPr>
        <p:spPr>
          <a:xfrm flipV="true">
            <a:off x="9256483" y="2994675"/>
            <a:ext cx="283365" cy="321060"/>
          </a:xfrm>
          <a:prstGeom prst="line">
            <a:avLst/>
          </a:prstGeom>
          <a:ln cap="flat" w="28575">
            <a:solidFill>
              <a:srgbClr val="5271FF"/>
            </a:solidFill>
            <a:prstDash val="solid"/>
            <a:headEnd type="none" len="sm" w="sm"/>
            <a:tailEnd type="none" len="sm" w="sm"/>
          </a:ln>
        </p:spPr>
      </p:sp>
      <p:sp>
        <p:nvSpPr>
          <p:cNvPr name="TextBox 37" id="37"/>
          <p:cNvSpPr txBox="true"/>
          <p:nvPr/>
        </p:nvSpPr>
        <p:spPr>
          <a:xfrm rot="0">
            <a:off x="6073918" y="601332"/>
            <a:ext cx="5903691" cy="585919"/>
          </a:xfrm>
          <a:prstGeom prst="rect">
            <a:avLst/>
          </a:prstGeom>
        </p:spPr>
        <p:txBody>
          <a:bodyPr anchor="t" rtlCol="false" tIns="0" lIns="0" bIns="0" rIns="0">
            <a:spAutoFit/>
          </a:bodyPr>
          <a:lstStyle/>
          <a:p>
            <a:pPr algn="ctr">
              <a:lnSpc>
                <a:spcPts val="4798"/>
              </a:lnSpc>
            </a:pPr>
            <a:r>
              <a:rPr lang="en-US" sz="3427">
                <a:solidFill>
                  <a:srgbClr val="000000"/>
                </a:solidFill>
                <a:latin typeface="Lato Bold Bold"/>
              </a:rPr>
              <a:t>ÜRÜN YOL HARITASI </a:t>
            </a:r>
          </a:p>
        </p:txBody>
      </p:sp>
      <p:sp>
        <p:nvSpPr>
          <p:cNvPr name="TextBox 38" id="38"/>
          <p:cNvSpPr txBox="true"/>
          <p:nvPr/>
        </p:nvSpPr>
        <p:spPr>
          <a:xfrm rot="0">
            <a:off x="1736294" y="3633092"/>
            <a:ext cx="2055770" cy="273685"/>
          </a:xfrm>
          <a:prstGeom prst="rect">
            <a:avLst/>
          </a:prstGeom>
        </p:spPr>
        <p:txBody>
          <a:bodyPr anchor="t" rtlCol="false" tIns="0" lIns="0" bIns="0" rIns="0">
            <a:spAutoFit/>
          </a:bodyPr>
          <a:lstStyle/>
          <a:p>
            <a:pPr>
              <a:lnSpc>
                <a:spcPts val="2239"/>
              </a:lnSpc>
            </a:pPr>
            <a:r>
              <a:rPr lang="en-US" sz="1599">
                <a:solidFill>
                  <a:srgbClr val="000000"/>
                </a:solidFill>
                <a:latin typeface="Lato Bold"/>
              </a:rPr>
              <a:t>Araştırma ve Analiz</a:t>
            </a:r>
          </a:p>
        </p:txBody>
      </p:sp>
      <p:sp>
        <p:nvSpPr>
          <p:cNvPr name="TextBox 39" id="39"/>
          <p:cNvSpPr txBox="true"/>
          <p:nvPr/>
        </p:nvSpPr>
        <p:spPr>
          <a:xfrm rot="0">
            <a:off x="5477888" y="6485298"/>
            <a:ext cx="2847626" cy="273685"/>
          </a:xfrm>
          <a:prstGeom prst="rect">
            <a:avLst/>
          </a:prstGeom>
        </p:spPr>
        <p:txBody>
          <a:bodyPr anchor="t" rtlCol="false" tIns="0" lIns="0" bIns="0" rIns="0">
            <a:spAutoFit/>
          </a:bodyPr>
          <a:lstStyle/>
          <a:p>
            <a:pPr>
              <a:lnSpc>
                <a:spcPts val="2239"/>
              </a:lnSpc>
            </a:pPr>
            <a:r>
              <a:rPr lang="en-US" sz="1599">
                <a:solidFill>
                  <a:srgbClr val="000000"/>
                </a:solidFill>
                <a:latin typeface="Lato Bold Bold"/>
              </a:rPr>
              <a:t>Büyüme ve Gelişme</a:t>
            </a:r>
          </a:p>
        </p:txBody>
      </p:sp>
      <p:sp>
        <p:nvSpPr>
          <p:cNvPr name="TextBox 40" id="40"/>
          <p:cNvSpPr txBox="true"/>
          <p:nvPr/>
        </p:nvSpPr>
        <p:spPr>
          <a:xfrm rot="0">
            <a:off x="721742" y="2417246"/>
            <a:ext cx="1766278" cy="273685"/>
          </a:xfrm>
          <a:prstGeom prst="rect">
            <a:avLst/>
          </a:prstGeom>
        </p:spPr>
        <p:txBody>
          <a:bodyPr anchor="t" rtlCol="false" tIns="0" lIns="0" bIns="0" rIns="0">
            <a:spAutoFit/>
          </a:bodyPr>
          <a:lstStyle/>
          <a:p>
            <a:pPr>
              <a:lnSpc>
                <a:spcPts val="2239"/>
              </a:lnSpc>
            </a:pPr>
            <a:r>
              <a:rPr lang="en-US" sz="1599">
                <a:solidFill>
                  <a:srgbClr val="000000"/>
                </a:solidFill>
                <a:latin typeface="Lato Bold"/>
              </a:rPr>
              <a:t>Pazar Araştırması</a:t>
            </a:r>
          </a:p>
        </p:txBody>
      </p:sp>
      <p:sp>
        <p:nvSpPr>
          <p:cNvPr name="TextBox 41" id="41"/>
          <p:cNvSpPr txBox="true"/>
          <p:nvPr/>
        </p:nvSpPr>
        <p:spPr>
          <a:xfrm rot="0">
            <a:off x="13154761" y="7892747"/>
            <a:ext cx="2587345" cy="273685"/>
          </a:xfrm>
          <a:prstGeom prst="rect">
            <a:avLst/>
          </a:prstGeom>
        </p:spPr>
        <p:txBody>
          <a:bodyPr anchor="t" rtlCol="false" tIns="0" lIns="0" bIns="0" rIns="0">
            <a:spAutoFit/>
          </a:bodyPr>
          <a:lstStyle/>
          <a:p>
            <a:pPr>
              <a:lnSpc>
                <a:spcPts val="2239"/>
              </a:lnSpc>
            </a:pPr>
            <a:r>
              <a:rPr lang="en-US" sz="1599">
                <a:solidFill>
                  <a:srgbClr val="000000"/>
                </a:solidFill>
                <a:latin typeface="Lato Bold"/>
              </a:rPr>
              <a:t>Kullanıcı Edinme</a:t>
            </a:r>
          </a:p>
        </p:txBody>
      </p:sp>
      <p:sp>
        <p:nvSpPr>
          <p:cNvPr name="TextBox 42" id="42"/>
          <p:cNvSpPr txBox="true"/>
          <p:nvPr/>
        </p:nvSpPr>
        <p:spPr>
          <a:xfrm rot="0">
            <a:off x="5685122" y="5941725"/>
            <a:ext cx="1271304" cy="207645"/>
          </a:xfrm>
          <a:prstGeom prst="rect">
            <a:avLst/>
          </a:prstGeom>
        </p:spPr>
        <p:txBody>
          <a:bodyPr anchor="t" rtlCol="false" tIns="0" lIns="0" bIns="0" rIns="0">
            <a:spAutoFit/>
          </a:bodyPr>
          <a:lstStyle/>
          <a:p>
            <a:pPr algn="ctr">
              <a:lnSpc>
                <a:spcPts val="1680"/>
              </a:lnSpc>
            </a:pPr>
            <a:r>
              <a:rPr lang="en-US" sz="1200">
                <a:solidFill>
                  <a:srgbClr val="000000"/>
                </a:solidFill>
                <a:latin typeface="Lato Bold"/>
              </a:rPr>
              <a:t>5</a:t>
            </a:r>
          </a:p>
        </p:txBody>
      </p:sp>
      <p:sp>
        <p:nvSpPr>
          <p:cNvPr name="TextBox 43" id="43"/>
          <p:cNvSpPr txBox="true"/>
          <p:nvPr/>
        </p:nvSpPr>
        <p:spPr>
          <a:xfrm rot="0">
            <a:off x="12855761" y="3152603"/>
            <a:ext cx="1271304" cy="207645"/>
          </a:xfrm>
          <a:prstGeom prst="rect">
            <a:avLst/>
          </a:prstGeom>
        </p:spPr>
        <p:txBody>
          <a:bodyPr anchor="t" rtlCol="false" tIns="0" lIns="0" bIns="0" rIns="0">
            <a:spAutoFit/>
          </a:bodyPr>
          <a:lstStyle/>
          <a:p>
            <a:pPr algn="ctr">
              <a:lnSpc>
                <a:spcPts val="1680"/>
              </a:lnSpc>
            </a:pPr>
            <a:r>
              <a:rPr lang="en-US" sz="1200">
                <a:solidFill>
                  <a:srgbClr val="000000"/>
                </a:solidFill>
                <a:latin typeface="Lato Bold"/>
              </a:rPr>
              <a:t>3</a:t>
            </a:r>
          </a:p>
        </p:txBody>
      </p:sp>
      <p:sp>
        <p:nvSpPr>
          <p:cNvPr name="TextBox 44" id="44"/>
          <p:cNvSpPr txBox="true"/>
          <p:nvPr/>
        </p:nvSpPr>
        <p:spPr>
          <a:xfrm rot="0">
            <a:off x="12836711" y="5941725"/>
            <a:ext cx="1271304" cy="207645"/>
          </a:xfrm>
          <a:prstGeom prst="rect">
            <a:avLst/>
          </a:prstGeom>
        </p:spPr>
        <p:txBody>
          <a:bodyPr anchor="t" rtlCol="false" tIns="0" lIns="0" bIns="0" rIns="0">
            <a:spAutoFit/>
          </a:bodyPr>
          <a:lstStyle/>
          <a:p>
            <a:pPr algn="ctr">
              <a:lnSpc>
                <a:spcPts val="1680"/>
              </a:lnSpc>
            </a:pPr>
            <a:r>
              <a:rPr lang="en-US" sz="1200">
                <a:solidFill>
                  <a:srgbClr val="000000"/>
                </a:solidFill>
                <a:latin typeface="Lato Bold"/>
              </a:rPr>
              <a:t>4</a:t>
            </a:r>
          </a:p>
        </p:txBody>
      </p:sp>
      <p:sp>
        <p:nvSpPr>
          <p:cNvPr name="TextBox 45" id="45"/>
          <p:cNvSpPr txBox="true"/>
          <p:nvPr/>
        </p:nvSpPr>
        <p:spPr>
          <a:xfrm rot="0">
            <a:off x="12626058" y="3565227"/>
            <a:ext cx="2445194" cy="549910"/>
          </a:xfrm>
          <a:prstGeom prst="rect">
            <a:avLst/>
          </a:prstGeom>
        </p:spPr>
        <p:txBody>
          <a:bodyPr anchor="t" rtlCol="false" tIns="0" lIns="0" bIns="0" rIns="0">
            <a:spAutoFit/>
          </a:bodyPr>
          <a:lstStyle/>
          <a:p>
            <a:pPr>
              <a:lnSpc>
                <a:spcPts val="2239"/>
              </a:lnSpc>
            </a:pPr>
            <a:r>
              <a:rPr lang="en-US" sz="1599">
                <a:solidFill>
                  <a:srgbClr val="000000"/>
                </a:solidFill>
                <a:latin typeface="Lato Bold Bold"/>
              </a:rPr>
              <a:t>Geliştirme ve Test</a:t>
            </a:r>
          </a:p>
          <a:p>
            <a:pPr>
              <a:lnSpc>
                <a:spcPts val="2239"/>
              </a:lnSpc>
            </a:pPr>
          </a:p>
        </p:txBody>
      </p:sp>
      <p:sp>
        <p:nvSpPr>
          <p:cNvPr name="TextBox 46" id="46"/>
          <p:cNvSpPr txBox="true"/>
          <p:nvPr/>
        </p:nvSpPr>
        <p:spPr>
          <a:xfrm rot="0">
            <a:off x="12833905" y="6437673"/>
            <a:ext cx="2187540" cy="784542"/>
          </a:xfrm>
          <a:prstGeom prst="rect">
            <a:avLst/>
          </a:prstGeom>
        </p:spPr>
        <p:txBody>
          <a:bodyPr anchor="t" rtlCol="false" tIns="0" lIns="0" bIns="0" rIns="0">
            <a:spAutoFit/>
          </a:bodyPr>
          <a:lstStyle/>
          <a:p>
            <a:pPr>
              <a:lnSpc>
                <a:spcPts val="2121"/>
              </a:lnSpc>
            </a:pPr>
            <a:r>
              <a:rPr lang="en-US" sz="1515">
                <a:solidFill>
                  <a:srgbClr val="000000"/>
                </a:solidFill>
                <a:latin typeface="Lato Bold Bold"/>
              </a:rPr>
              <a:t>Lansman ve Pazarlama</a:t>
            </a:r>
          </a:p>
          <a:p>
            <a:pPr>
              <a:lnSpc>
                <a:spcPts val="2121"/>
              </a:lnSpc>
            </a:pPr>
          </a:p>
          <a:p>
            <a:pPr>
              <a:lnSpc>
                <a:spcPts val="2121"/>
              </a:lnSpc>
            </a:pPr>
          </a:p>
        </p:txBody>
      </p:sp>
      <p:sp>
        <p:nvSpPr>
          <p:cNvPr name="TextBox 47" id="47"/>
          <p:cNvSpPr txBox="true"/>
          <p:nvPr/>
        </p:nvSpPr>
        <p:spPr>
          <a:xfrm rot="0">
            <a:off x="1485130" y="4394875"/>
            <a:ext cx="2068834" cy="549910"/>
          </a:xfrm>
          <a:prstGeom prst="rect">
            <a:avLst/>
          </a:prstGeom>
        </p:spPr>
        <p:txBody>
          <a:bodyPr anchor="t" rtlCol="false" tIns="0" lIns="0" bIns="0" rIns="0">
            <a:spAutoFit/>
          </a:bodyPr>
          <a:lstStyle/>
          <a:p>
            <a:pPr>
              <a:lnSpc>
                <a:spcPts val="2239"/>
              </a:lnSpc>
            </a:pPr>
            <a:r>
              <a:rPr lang="en-US" sz="1599">
                <a:solidFill>
                  <a:srgbClr val="000000"/>
                </a:solidFill>
                <a:latin typeface="Lato Bold"/>
              </a:rPr>
              <a:t>Kullanıcı Geri Bildirimi</a:t>
            </a:r>
          </a:p>
          <a:p>
            <a:pPr>
              <a:lnSpc>
                <a:spcPts val="2239"/>
              </a:lnSpc>
            </a:pPr>
          </a:p>
        </p:txBody>
      </p:sp>
      <p:sp>
        <p:nvSpPr>
          <p:cNvPr name="TextBox 48" id="48"/>
          <p:cNvSpPr txBox="true"/>
          <p:nvPr/>
        </p:nvSpPr>
        <p:spPr>
          <a:xfrm rot="0">
            <a:off x="9349417" y="4532987"/>
            <a:ext cx="1766278" cy="273685"/>
          </a:xfrm>
          <a:prstGeom prst="rect">
            <a:avLst/>
          </a:prstGeom>
        </p:spPr>
        <p:txBody>
          <a:bodyPr anchor="t" rtlCol="false" tIns="0" lIns="0" bIns="0" rIns="0">
            <a:spAutoFit/>
          </a:bodyPr>
          <a:lstStyle/>
          <a:p>
            <a:pPr>
              <a:lnSpc>
                <a:spcPts val="2239"/>
              </a:lnSpc>
            </a:pPr>
            <a:r>
              <a:rPr lang="en-US" sz="1599">
                <a:solidFill>
                  <a:srgbClr val="000000"/>
                </a:solidFill>
                <a:latin typeface="Lato Bold"/>
              </a:rPr>
              <a:t>Özellik Belirleme</a:t>
            </a:r>
          </a:p>
        </p:txBody>
      </p:sp>
      <p:sp>
        <p:nvSpPr>
          <p:cNvPr name="TextBox 49" id="49"/>
          <p:cNvSpPr txBox="true"/>
          <p:nvPr/>
        </p:nvSpPr>
        <p:spPr>
          <a:xfrm rot="0">
            <a:off x="3037816" y="2392508"/>
            <a:ext cx="1766278" cy="273685"/>
          </a:xfrm>
          <a:prstGeom prst="rect">
            <a:avLst/>
          </a:prstGeom>
        </p:spPr>
        <p:txBody>
          <a:bodyPr anchor="t" rtlCol="false" tIns="0" lIns="0" bIns="0" rIns="0">
            <a:spAutoFit/>
          </a:bodyPr>
          <a:lstStyle/>
          <a:p>
            <a:pPr>
              <a:lnSpc>
                <a:spcPts val="2239"/>
              </a:lnSpc>
            </a:pPr>
            <a:r>
              <a:rPr lang="en-US" sz="1599">
                <a:solidFill>
                  <a:srgbClr val="000000"/>
                </a:solidFill>
                <a:latin typeface="Lato Bold"/>
              </a:rPr>
              <a:t>Veri Analizi</a:t>
            </a:r>
          </a:p>
        </p:txBody>
      </p:sp>
      <p:sp>
        <p:nvSpPr>
          <p:cNvPr name="TextBox 50" id="50"/>
          <p:cNvSpPr txBox="true"/>
          <p:nvPr/>
        </p:nvSpPr>
        <p:spPr>
          <a:xfrm rot="0">
            <a:off x="7082517" y="4263002"/>
            <a:ext cx="1943246" cy="549910"/>
          </a:xfrm>
          <a:prstGeom prst="rect">
            <a:avLst/>
          </a:prstGeom>
        </p:spPr>
        <p:txBody>
          <a:bodyPr anchor="t" rtlCol="false" tIns="0" lIns="0" bIns="0" rIns="0">
            <a:spAutoFit/>
          </a:bodyPr>
          <a:lstStyle/>
          <a:p>
            <a:pPr>
              <a:lnSpc>
                <a:spcPts val="2239"/>
              </a:lnSpc>
            </a:pPr>
            <a:r>
              <a:rPr lang="en-US" sz="1599">
                <a:solidFill>
                  <a:srgbClr val="000000"/>
                </a:solidFill>
                <a:latin typeface="Lato Bold"/>
              </a:rPr>
              <a:t>Hedef Kitle Belirleme</a:t>
            </a:r>
          </a:p>
        </p:txBody>
      </p:sp>
      <p:sp>
        <p:nvSpPr>
          <p:cNvPr name="TextBox 51" id="51"/>
          <p:cNvSpPr txBox="true"/>
          <p:nvPr/>
        </p:nvSpPr>
        <p:spPr>
          <a:xfrm rot="0">
            <a:off x="14500156" y="7212690"/>
            <a:ext cx="2902998" cy="273685"/>
          </a:xfrm>
          <a:prstGeom prst="rect">
            <a:avLst/>
          </a:prstGeom>
        </p:spPr>
        <p:txBody>
          <a:bodyPr anchor="t" rtlCol="false" tIns="0" lIns="0" bIns="0" rIns="0">
            <a:spAutoFit/>
          </a:bodyPr>
          <a:lstStyle/>
          <a:p>
            <a:pPr>
              <a:lnSpc>
                <a:spcPts val="2239"/>
              </a:lnSpc>
            </a:pPr>
            <a:r>
              <a:rPr lang="en-US" sz="1599">
                <a:solidFill>
                  <a:srgbClr val="000000"/>
                </a:solidFill>
                <a:latin typeface="Lato Bold"/>
              </a:rPr>
              <a:t>Geri Bildirim ve İyileştirme</a:t>
            </a:r>
          </a:p>
        </p:txBody>
      </p:sp>
      <p:grpSp>
        <p:nvGrpSpPr>
          <p:cNvPr name="Group 52" id="52"/>
          <p:cNvGrpSpPr/>
          <p:nvPr/>
        </p:nvGrpSpPr>
        <p:grpSpPr>
          <a:xfrm rot="0">
            <a:off x="6211013" y="6270538"/>
            <a:ext cx="219522" cy="219522"/>
            <a:chOff x="0" y="0"/>
            <a:chExt cx="812800" cy="812800"/>
          </a:xfrm>
        </p:grpSpPr>
        <p:sp>
          <p:nvSpPr>
            <p:cNvPr name="Freeform 53" id="5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271FF"/>
            </a:solidFill>
            <a:ln w="28575">
              <a:solidFill>
                <a:srgbClr val="5271FF"/>
              </a:solidFill>
            </a:ln>
          </p:spPr>
        </p:sp>
        <p:sp>
          <p:nvSpPr>
            <p:cNvPr name="TextBox 54" id="5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55" id="55"/>
          <p:cNvSpPr/>
          <p:nvPr/>
        </p:nvSpPr>
        <p:spPr>
          <a:xfrm flipH="true">
            <a:off x="6653715" y="6366012"/>
            <a:ext cx="1694458" cy="0"/>
          </a:xfrm>
          <a:prstGeom prst="line">
            <a:avLst/>
          </a:prstGeom>
          <a:ln cap="flat" w="28575">
            <a:solidFill>
              <a:srgbClr val="5271FF"/>
            </a:solidFill>
            <a:prstDash val="solid"/>
            <a:headEnd type="none" len="sm" w="sm"/>
            <a:tailEnd type="none" len="sm" w="sm"/>
          </a:ln>
        </p:spPr>
      </p:sp>
      <p:sp>
        <p:nvSpPr>
          <p:cNvPr name="Freeform 56" id="56"/>
          <p:cNvSpPr/>
          <p:nvPr/>
        </p:nvSpPr>
        <p:spPr>
          <a:xfrm flipH="false" flipV="false" rot="0">
            <a:off x="-255386" y="-215146"/>
            <a:ext cx="2881339" cy="2881339"/>
          </a:xfrm>
          <a:custGeom>
            <a:avLst/>
            <a:gdLst/>
            <a:ahLst/>
            <a:cxnLst/>
            <a:rect r="r" b="b" t="t" l="l"/>
            <a:pathLst>
              <a:path h="2881339" w="2881339">
                <a:moveTo>
                  <a:pt x="0" y="0"/>
                </a:moveTo>
                <a:lnTo>
                  <a:pt x="2881339" y="0"/>
                </a:lnTo>
                <a:lnTo>
                  <a:pt x="2881339" y="2881339"/>
                </a:lnTo>
                <a:lnTo>
                  <a:pt x="0" y="2881339"/>
                </a:lnTo>
                <a:lnTo>
                  <a:pt x="0" y="0"/>
                </a:lnTo>
                <a:close/>
              </a:path>
            </a:pathLst>
          </a:custGeom>
          <a:blipFill>
            <a:blip r:embed="rId4"/>
            <a:stretch>
              <a:fillRect l="0" t="0" r="0" b="0"/>
            </a:stretch>
          </a:blipFill>
        </p:spPr>
      </p:sp>
      <p:sp>
        <p:nvSpPr>
          <p:cNvPr name="TextBox 57" id="57"/>
          <p:cNvSpPr txBox="true"/>
          <p:nvPr/>
        </p:nvSpPr>
        <p:spPr>
          <a:xfrm rot="0">
            <a:off x="7623446" y="2444765"/>
            <a:ext cx="1766278" cy="549910"/>
          </a:xfrm>
          <a:prstGeom prst="rect">
            <a:avLst/>
          </a:prstGeom>
        </p:spPr>
        <p:txBody>
          <a:bodyPr anchor="t" rtlCol="false" tIns="0" lIns="0" bIns="0" rIns="0">
            <a:spAutoFit/>
          </a:bodyPr>
          <a:lstStyle/>
          <a:p>
            <a:pPr>
              <a:lnSpc>
                <a:spcPts val="2239"/>
              </a:lnSpc>
            </a:pPr>
            <a:r>
              <a:rPr lang="en-US" sz="1599">
                <a:solidFill>
                  <a:srgbClr val="000000"/>
                </a:solidFill>
                <a:latin typeface="Lato Bold"/>
              </a:rPr>
              <a:t>Teknik Altyapı Planlaması</a:t>
            </a:r>
          </a:p>
        </p:txBody>
      </p:sp>
      <p:sp>
        <p:nvSpPr>
          <p:cNvPr name="TextBox 58" id="58"/>
          <p:cNvSpPr txBox="true"/>
          <p:nvPr/>
        </p:nvSpPr>
        <p:spPr>
          <a:xfrm rot="0">
            <a:off x="9213445" y="2396926"/>
            <a:ext cx="1766278" cy="549910"/>
          </a:xfrm>
          <a:prstGeom prst="rect">
            <a:avLst/>
          </a:prstGeom>
        </p:spPr>
        <p:txBody>
          <a:bodyPr anchor="t" rtlCol="false" tIns="0" lIns="0" bIns="0" rIns="0">
            <a:spAutoFit/>
          </a:bodyPr>
          <a:lstStyle/>
          <a:p>
            <a:pPr>
              <a:lnSpc>
                <a:spcPts val="2239"/>
              </a:lnSpc>
            </a:pPr>
            <a:r>
              <a:rPr lang="en-US" sz="1599">
                <a:solidFill>
                  <a:srgbClr val="000000"/>
                </a:solidFill>
                <a:latin typeface="Lato Bold"/>
              </a:rPr>
              <a:t>Kullanıcı Deneyimi Tasarımı</a:t>
            </a:r>
          </a:p>
        </p:txBody>
      </p:sp>
      <p:sp>
        <p:nvSpPr>
          <p:cNvPr name="AutoShape 59" id="59"/>
          <p:cNvSpPr/>
          <p:nvPr/>
        </p:nvSpPr>
        <p:spPr>
          <a:xfrm flipV="true">
            <a:off x="13734964" y="3078227"/>
            <a:ext cx="566730" cy="269114"/>
          </a:xfrm>
          <a:prstGeom prst="line">
            <a:avLst/>
          </a:prstGeom>
          <a:ln cap="flat" w="28575">
            <a:solidFill>
              <a:srgbClr val="5271FF"/>
            </a:solidFill>
            <a:prstDash val="solid"/>
            <a:headEnd type="none" len="sm" w="sm"/>
            <a:tailEnd type="none" len="sm" w="sm"/>
          </a:ln>
        </p:spPr>
      </p:sp>
      <p:sp>
        <p:nvSpPr>
          <p:cNvPr name="TextBox 60" id="60"/>
          <p:cNvSpPr txBox="true"/>
          <p:nvPr/>
        </p:nvSpPr>
        <p:spPr>
          <a:xfrm rot="0">
            <a:off x="11261310" y="7154820"/>
            <a:ext cx="2587345" cy="273685"/>
          </a:xfrm>
          <a:prstGeom prst="rect">
            <a:avLst/>
          </a:prstGeom>
        </p:spPr>
        <p:txBody>
          <a:bodyPr anchor="t" rtlCol="false" tIns="0" lIns="0" bIns="0" rIns="0">
            <a:spAutoFit/>
          </a:bodyPr>
          <a:lstStyle/>
          <a:p>
            <a:pPr>
              <a:lnSpc>
                <a:spcPts val="2239"/>
              </a:lnSpc>
            </a:pPr>
            <a:r>
              <a:rPr lang="en-US" sz="1599">
                <a:solidFill>
                  <a:srgbClr val="000000"/>
                </a:solidFill>
                <a:latin typeface="Lato Bold"/>
              </a:rPr>
              <a:t>İşbirlikleri ve Ortaklıklar</a:t>
            </a:r>
          </a:p>
        </p:txBody>
      </p:sp>
      <p:sp>
        <p:nvSpPr>
          <p:cNvPr name="TextBox 61" id="61"/>
          <p:cNvSpPr txBox="true"/>
          <p:nvPr/>
        </p:nvSpPr>
        <p:spPr>
          <a:xfrm rot="0">
            <a:off x="11332386" y="2644173"/>
            <a:ext cx="2587345" cy="273685"/>
          </a:xfrm>
          <a:prstGeom prst="rect">
            <a:avLst/>
          </a:prstGeom>
        </p:spPr>
        <p:txBody>
          <a:bodyPr anchor="t" rtlCol="false" tIns="0" lIns="0" bIns="0" rIns="0">
            <a:spAutoFit/>
          </a:bodyPr>
          <a:lstStyle/>
          <a:p>
            <a:pPr>
              <a:lnSpc>
                <a:spcPts val="2239"/>
              </a:lnSpc>
            </a:pPr>
            <a:r>
              <a:rPr lang="en-US" sz="1599">
                <a:solidFill>
                  <a:srgbClr val="000000"/>
                </a:solidFill>
                <a:latin typeface="Lato Bold"/>
              </a:rPr>
              <a:t>Kullanıcı Geri Bildirimleri</a:t>
            </a:r>
          </a:p>
        </p:txBody>
      </p:sp>
      <p:sp>
        <p:nvSpPr>
          <p:cNvPr name="TextBox 62" id="62"/>
          <p:cNvSpPr txBox="true"/>
          <p:nvPr/>
        </p:nvSpPr>
        <p:spPr>
          <a:xfrm rot="0">
            <a:off x="11111104" y="4128223"/>
            <a:ext cx="2648917" cy="273685"/>
          </a:xfrm>
          <a:prstGeom prst="rect">
            <a:avLst/>
          </a:prstGeom>
        </p:spPr>
        <p:txBody>
          <a:bodyPr anchor="t" rtlCol="false" tIns="0" lIns="0" bIns="0" rIns="0">
            <a:spAutoFit/>
          </a:bodyPr>
          <a:lstStyle/>
          <a:p>
            <a:pPr>
              <a:lnSpc>
                <a:spcPts val="2239"/>
              </a:lnSpc>
            </a:pPr>
            <a:r>
              <a:rPr lang="en-US" sz="1599">
                <a:solidFill>
                  <a:srgbClr val="000000"/>
                </a:solidFill>
                <a:latin typeface="Lato Bold"/>
              </a:rPr>
              <a:t>İçerik ve Veri Entegrasyonu</a:t>
            </a:r>
          </a:p>
        </p:txBody>
      </p:sp>
      <p:sp>
        <p:nvSpPr>
          <p:cNvPr name="TextBox 63" id="63"/>
          <p:cNvSpPr txBox="true"/>
          <p:nvPr/>
        </p:nvSpPr>
        <p:spPr>
          <a:xfrm rot="0">
            <a:off x="14011153" y="2652831"/>
            <a:ext cx="2587345" cy="273685"/>
          </a:xfrm>
          <a:prstGeom prst="rect">
            <a:avLst/>
          </a:prstGeom>
        </p:spPr>
        <p:txBody>
          <a:bodyPr anchor="t" rtlCol="false" tIns="0" lIns="0" bIns="0" rIns="0">
            <a:spAutoFit/>
          </a:bodyPr>
          <a:lstStyle/>
          <a:p>
            <a:pPr>
              <a:lnSpc>
                <a:spcPts val="2239"/>
              </a:lnSpc>
            </a:pPr>
            <a:r>
              <a:rPr lang="en-US" sz="1599">
                <a:solidFill>
                  <a:srgbClr val="000000"/>
                </a:solidFill>
                <a:latin typeface="Lato Bold"/>
              </a:rPr>
              <a:t>MVP Oluşturma</a:t>
            </a:r>
          </a:p>
        </p:txBody>
      </p:sp>
      <p:sp>
        <p:nvSpPr>
          <p:cNvPr name="AutoShape 64" id="64"/>
          <p:cNvSpPr/>
          <p:nvPr/>
        </p:nvSpPr>
        <p:spPr>
          <a:xfrm flipV="true">
            <a:off x="12553346" y="3872138"/>
            <a:ext cx="566730" cy="269114"/>
          </a:xfrm>
          <a:prstGeom prst="line">
            <a:avLst/>
          </a:prstGeom>
          <a:ln cap="flat" w="28575">
            <a:solidFill>
              <a:srgbClr val="5271FF"/>
            </a:solidFill>
            <a:prstDash val="solid"/>
            <a:headEnd type="none" len="sm" w="sm"/>
            <a:tailEnd type="none" len="sm" w="sm"/>
          </a:ln>
        </p:spPr>
      </p:sp>
      <p:sp>
        <p:nvSpPr>
          <p:cNvPr name="AutoShape 65" id="65"/>
          <p:cNvSpPr/>
          <p:nvPr/>
        </p:nvSpPr>
        <p:spPr>
          <a:xfrm>
            <a:off x="13925706" y="3891636"/>
            <a:ext cx="568475" cy="261709"/>
          </a:xfrm>
          <a:prstGeom prst="line">
            <a:avLst/>
          </a:prstGeom>
          <a:ln cap="flat" w="28575">
            <a:solidFill>
              <a:srgbClr val="5271FF"/>
            </a:solidFill>
            <a:prstDash val="solid"/>
            <a:headEnd type="none" len="sm" w="sm"/>
            <a:tailEnd type="none" len="sm" w="sm"/>
          </a:ln>
        </p:spPr>
      </p:sp>
      <p:sp>
        <p:nvSpPr>
          <p:cNvPr name="TextBox 66" id="66"/>
          <p:cNvSpPr txBox="true"/>
          <p:nvPr/>
        </p:nvSpPr>
        <p:spPr>
          <a:xfrm rot="0">
            <a:off x="13381829" y="5507497"/>
            <a:ext cx="2587345" cy="273685"/>
          </a:xfrm>
          <a:prstGeom prst="rect">
            <a:avLst/>
          </a:prstGeom>
        </p:spPr>
        <p:txBody>
          <a:bodyPr anchor="t" rtlCol="false" tIns="0" lIns="0" bIns="0" rIns="0">
            <a:spAutoFit/>
          </a:bodyPr>
          <a:lstStyle/>
          <a:p>
            <a:pPr>
              <a:lnSpc>
                <a:spcPts val="2239"/>
              </a:lnSpc>
            </a:pPr>
            <a:r>
              <a:rPr lang="en-US" sz="1599">
                <a:solidFill>
                  <a:srgbClr val="000000"/>
                </a:solidFill>
                <a:latin typeface="Lato Bold"/>
              </a:rPr>
              <a:t>Pazarlama Stratejisi</a:t>
            </a:r>
          </a:p>
        </p:txBody>
      </p:sp>
      <p:sp>
        <p:nvSpPr>
          <p:cNvPr name="TextBox 67" id="67"/>
          <p:cNvSpPr txBox="true"/>
          <p:nvPr/>
        </p:nvSpPr>
        <p:spPr>
          <a:xfrm rot="0">
            <a:off x="13988621" y="4155866"/>
            <a:ext cx="2587345" cy="273685"/>
          </a:xfrm>
          <a:prstGeom prst="rect">
            <a:avLst/>
          </a:prstGeom>
        </p:spPr>
        <p:txBody>
          <a:bodyPr anchor="t" rtlCol="false" tIns="0" lIns="0" bIns="0" rIns="0">
            <a:spAutoFit/>
          </a:bodyPr>
          <a:lstStyle/>
          <a:p>
            <a:pPr>
              <a:lnSpc>
                <a:spcPts val="2239"/>
              </a:lnSpc>
            </a:pPr>
            <a:r>
              <a:rPr lang="en-US" sz="1599">
                <a:solidFill>
                  <a:srgbClr val="000000"/>
                </a:solidFill>
                <a:latin typeface="Lato Bold"/>
              </a:rPr>
              <a:t>Sürekli Test ve İyileştirme</a:t>
            </a:r>
          </a:p>
        </p:txBody>
      </p:sp>
      <p:sp>
        <p:nvSpPr>
          <p:cNvPr name="TextBox 68" id="68"/>
          <p:cNvSpPr txBox="true"/>
          <p:nvPr/>
        </p:nvSpPr>
        <p:spPr>
          <a:xfrm rot="0">
            <a:off x="520014" y="8363192"/>
            <a:ext cx="5335338" cy="1378585"/>
          </a:xfrm>
          <a:prstGeom prst="rect">
            <a:avLst/>
          </a:prstGeom>
        </p:spPr>
        <p:txBody>
          <a:bodyPr anchor="t" rtlCol="false" tIns="0" lIns="0" bIns="0" rIns="0">
            <a:spAutoFit/>
          </a:bodyPr>
          <a:lstStyle/>
          <a:p>
            <a:pPr>
              <a:lnSpc>
                <a:spcPts val="2239"/>
              </a:lnSpc>
            </a:pPr>
            <a:r>
              <a:rPr lang="en-US" sz="1599">
                <a:solidFill>
                  <a:srgbClr val="000000"/>
                </a:solidFill>
                <a:latin typeface="Lato Bold"/>
              </a:rPr>
              <a:t>1 : Araştırma ve Analiz</a:t>
            </a:r>
          </a:p>
          <a:p>
            <a:pPr>
              <a:lnSpc>
                <a:spcPts val="2239"/>
              </a:lnSpc>
            </a:pPr>
            <a:r>
              <a:rPr lang="en-US" sz="1599">
                <a:solidFill>
                  <a:srgbClr val="000000"/>
                </a:solidFill>
                <a:latin typeface="Lato Bold"/>
              </a:rPr>
              <a:t>2:  Strateji ve Konsept Geliştirme</a:t>
            </a:r>
          </a:p>
          <a:p>
            <a:pPr>
              <a:lnSpc>
                <a:spcPts val="2239"/>
              </a:lnSpc>
            </a:pPr>
            <a:r>
              <a:rPr lang="en-US" sz="1599">
                <a:solidFill>
                  <a:srgbClr val="000000"/>
                </a:solidFill>
                <a:latin typeface="Lato Bold"/>
              </a:rPr>
              <a:t>3: Geliştirme ve Test</a:t>
            </a:r>
          </a:p>
          <a:p>
            <a:pPr>
              <a:lnSpc>
                <a:spcPts val="2239"/>
              </a:lnSpc>
            </a:pPr>
            <a:r>
              <a:rPr lang="en-US" sz="1599">
                <a:solidFill>
                  <a:srgbClr val="000000"/>
                </a:solidFill>
                <a:latin typeface="Lato Bold"/>
              </a:rPr>
              <a:t>4: Lansman ve Pazarlama</a:t>
            </a:r>
          </a:p>
          <a:p>
            <a:pPr>
              <a:lnSpc>
                <a:spcPts val="2239"/>
              </a:lnSpc>
            </a:pPr>
            <a:r>
              <a:rPr lang="en-US" sz="1599">
                <a:solidFill>
                  <a:srgbClr val="000000"/>
                </a:solidFill>
                <a:latin typeface="Lato Bold"/>
              </a:rPr>
              <a:t>5: Büyüme ve Gelişme</a:t>
            </a:r>
          </a:p>
        </p:txBody>
      </p:sp>
      <p:sp>
        <p:nvSpPr>
          <p:cNvPr name="AutoShape 69" id="69"/>
          <p:cNvSpPr/>
          <p:nvPr/>
        </p:nvSpPr>
        <p:spPr>
          <a:xfrm>
            <a:off x="12659967" y="3082793"/>
            <a:ext cx="488381" cy="245319"/>
          </a:xfrm>
          <a:prstGeom prst="line">
            <a:avLst/>
          </a:prstGeom>
          <a:ln cap="flat" w="28575">
            <a:solidFill>
              <a:srgbClr val="5271FF"/>
            </a:solidFill>
            <a:prstDash val="solid"/>
            <a:headEnd type="none" len="sm" w="sm"/>
            <a:tailEnd type="none" len="sm" w="sm"/>
          </a:ln>
        </p:spPr>
      </p:sp>
      <p:grpSp>
        <p:nvGrpSpPr>
          <p:cNvPr name="Group 70" id="70"/>
          <p:cNvGrpSpPr/>
          <p:nvPr/>
        </p:nvGrpSpPr>
        <p:grpSpPr>
          <a:xfrm rot="0">
            <a:off x="13377179" y="3465958"/>
            <a:ext cx="219522" cy="219522"/>
            <a:chOff x="0" y="0"/>
            <a:chExt cx="812800" cy="812800"/>
          </a:xfrm>
        </p:grpSpPr>
        <p:sp>
          <p:nvSpPr>
            <p:cNvPr name="Freeform 71" id="7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271FF"/>
            </a:solidFill>
            <a:ln w="28575">
              <a:solidFill>
                <a:srgbClr val="5271FF"/>
              </a:solidFill>
            </a:ln>
          </p:spPr>
        </p:sp>
        <p:sp>
          <p:nvSpPr>
            <p:cNvPr name="TextBox 72" id="7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73" id="73"/>
          <p:cNvSpPr txBox="true"/>
          <p:nvPr/>
        </p:nvSpPr>
        <p:spPr>
          <a:xfrm rot="0">
            <a:off x="11444371" y="5516873"/>
            <a:ext cx="2587345" cy="273685"/>
          </a:xfrm>
          <a:prstGeom prst="rect">
            <a:avLst/>
          </a:prstGeom>
        </p:spPr>
        <p:txBody>
          <a:bodyPr anchor="t" rtlCol="false" tIns="0" lIns="0" bIns="0" rIns="0">
            <a:spAutoFit/>
          </a:bodyPr>
          <a:lstStyle/>
          <a:p>
            <a:pPr>
              <a:lnSpc>
                <a:spcPts val="2239"/>
              </a:lnSpc>
            </a:pPr>
            <a:r>
              <a:rPr lang="en-US" sz="1599">
                <a:solidFill>
                  <a:srgbClr val="000000"/>
                </a:solidFill>
                <a:latin typeface="Lato Bold"/>
              </a:rPr>
              <a:t>Lansman Planı</a:t>
            </a:r>
          </a:p>
        </p:txBody>
      </p:sp>
      <p:grpSp>
        <p:nvGrpSpPr>
          <p:cNvPr name="Group 74" id="74"/>
          <p:cNvGrpSpPr/>
          <p:nvPr/>
        </p:nvGrpSpPr>
        <p:grpSpPr>
          <a:xfrm rot="-10800000">
            <a:off x="8506585" y="6256251"/>
            <a:ext cx="219522" cy="219522"/>
            <a:chOff x="0" y="0"/>
            <a:chExt cx="812800" cy="812800"/>
          </a:xfrm>
        </p:grpSpPr>
        <p:sp>
          <p:nvSpPr>
            <p:cNvPr name="Freeform 75" id="7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28575">
              <a:solidFill>
                <a:srgbClr val="5271FF"/>
              </a:solidFill>
            </a:ln>
          </p:spPr>
        </p:sp>
        <p:sp>
          <p:nvSpPr>
            <p:cNvPr name="TextBox 76" id="7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7" id="77"/>
          <p:cNvGrpSpPr/>
          <p:nvPr/>
        </p:nvGrpSpPr>
        <p:grpSpPr>
          <a:xfrm rot="-10800000">
            <a:off x="4596861" y="3493566"/>
            <a:ext cx="219522" cy="219522"/>
            <a:chOff x="0" y="0"/>
            <a:chExt cx="812800" cy="812800"/>
          </a:xfrm>
        </p:grpSpPr>
        <p:sp>
          <p:nvSpPr>
            <p:cNvPr name="Freeform 78" id="7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28575">
              <a:solidFill>
                <a:srgbClr val="5271FF"/>
              </a:solidFill>
            </a:ln>
          </p:spPr>
        </p:sp>
        <p:sp>
          <p:nvSpPr>
            <p:cNvPr name="TextBox 79" id="7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0" id="80"/>
          <p:cNvGrpSpPr/>
          <p:nvPr/>
        </p:nvGrpSpPr>
        <p:grpSpPr>
          <a:xfrm rot="-10800000">
            <a:off x="6791941" y="3465958"/>
            <a:ext cx="219522" cy="219522"/>
            <a:chOff x="0" y="0"/>
            <a:chExt cx="812800" cy="812800"/>
          </a:xfrm>
        </p:grpSpPr>
        <p:sp>
          <p:nvSpPr>
            <p:cNvPr name="Freeform 81" id="8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28575">
              <a:solidFill>
                <a:srgbClr val="5271FF"/>
              </a:solidFill>
            </a:ln>
          </p:spPr>
        </p:sp>
        <p:sp>
          <p:nvSpPr>
            <p:cNvPr name="TextBox 82" id="8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3" id="83"/>
          <p:cNvGrpSpPr/>
          <p:nvPr/>
        </p:nvGrpSpPr>
        <p:grpSpPr>
          <a:xfrm rot="-10800000">
            <a:off x="11224849" y="3465958"/>
            <a:ext cx="219522" cy="219522"/>
            <a:chOff x="0" y="0"/>
            <a:chExt cx="812800" cy="812800"/>
          </a:xfrm>
        </p:grpSpPr>
        <p:sp>
          <p:nvSpPr>
            <p:cNvPr name="Freeform 84" id="8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28575">
              <a:solidFill>
                <a:srgbClr val="5271FF"/>
              </a:solidFill>
            </a:ln>
          </p:spPr>
        </p:sp>
        <p:sp>
          <p:nvSpPr>
            <p:cNvPr name="TextBox 85" id="8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6" id="86"/>
          <p:cNvSpPr txBox="true"/>
          <p:nvPr/>
        </p:nvSpPr>
        <p:spPr>
          <a:xfrm rot="0">
            <a:off x="7031842" y="7667628"/>
            <a:ext cx="2587345" cy="273685"/>
          </a:xfrm>
          <a:prstGeom prst="rect">
            <a:avLst/>
          </a:prstGeom>
        </p:spPr>
        <p:txBody>
          <a:bodyPr anchor="t" rtlCol="false" tIns="0" lIns="0" bIns="0" rIns="0">
            <a:spAutoFit/>
          </a:bodyPr>
          <a:lstStyle/>
          <a:p>
            <a:pPr>
              <a:lnSpc>
                <a:spcPts val="2239"/>
              </a:lnSpc>
            </a:pPr>
            <a:r>
              <a:rPr lang="en-US" sz="1599">
                <a:solidFill>
                  <a:srgbClr val="000000"/>
                </a:solidFill>
                <a:latin typeface="Lato Bold"/>
              </a:rPr>
              <a:t>Kullanıcı Tabanını Büyütme</a:t>
            </a:r>
          </a:p>
        </p:txBody>
      </p:sp>
      <p:sp>
        <p:nvSpPr>
          <p:cNvPr name="TextBox 87" id="87"/>
          <p:cNvSpPr txBox="true"/>
          <p:nvPr/>
        </p:nvSpPr>
        <p:spPr>
          <a:xfrm rot="0">
            <a:off x="4066370" y="5389705"/>
            <a:ext cx="2587345" cy="273685"/>
          </a:xfrm>
          <a:prstGeom prst="rect">
            <a:avLst/>
          </a:prstGeom>
        </p:spPr>
        <p:txBody>
          <a:bodyPr anchor="t" rtlCol="false" tIns="0" lIns="0" bIns="0" rIns="0">
            <a:spAutoFit/>
          </a:bodyPr>
          <a:lstStyle/>
          <a:p>
            <a:pPr>
              <a:lnSpc>
                <a:spcPts val="2239"/>
              </a:lnSpc>
            </a:pPr>
            <a:r>
              <a:rPr lang="en-US" sz="1599">
                <a:solidFill>
                  <a:srgbClr val="000000"/>
                </a:solidFill>
                <a:latin typeface="Lato Bold"/>
              </a:rPr>
              <a:t>İnovasyon ve Yenilik</a:t>
            </a:r>
          </a:p>
        </p:txBody>
      </p:sp>
      <p:sp>
        <p:nvSpPr>
          <p:cNvPr name="TextBox 88" id="88"/>
          <p:cNvSpPr txBox="true"/>
          <p:nvPr/>
        </p:nvSpPr>
        <p:spPr>
          <a:xfrm rot="0">
            <a:off x="4424117" y="7340008"/>
            <a:ext cx="2587345" cy="273685"/>
          </a:xfrm>
          <a:prstGeom prst="rect">
            <a:avLst/>
          </a:prstGeom>
        </p:spPr>
        <p:txBody>
          <a:bodyPr anchor="t" rtlCol="false" tIns="0" lIns="0" bIns="0" rIns="0">
            <a:spAutoFit/>
          </a:bodyPr>
          <a:lstStyle/>
          <a:p>
            <a:pPr>
              <a:lnSpc>
                <a:spcPts val="2239"/>
              </a:lnSpc>
            </a:pPr>
            <a:r>
              <a:rPr lang="en-US" sz="1599">
                <a:solidFill>
                  <a:srgbClr val="000000"/>
                </a:solidFill>
                <a:latin typeface="Lato Bold"/>
              </a:rPr>
              <a:t>Gelir Modeli ve İş Fırsatları</a:t>
            </a:r>
          </a:p>
        </p:txBody>
      </p:sp>
      <p:sp>
        <p:nvSpPr>
          <p:cNvPr name="AutoShape 89" id="89"/>
          <p:cNvSpPr/>
          <p:nvPr/>
        </p:nvSpPr>
        <p:spPr>
          <a:xfrm flipV="true">
            <a:off x="5619549" y="6825684"/>
            <a:ext cx="371076" cy="505873"/>
          </a:xfrm>
          <a:prstGeom prst="line">
            <a:avLst/>
          </a:prstGeom>
          <a:ln cap="flat" w="28575">
            <a:solidFill>
              <a:srgbClr val="5271FF"/>
            </a:solidFill>
            <a:prstDash val="solid"/>
            <a:headEnd type="none" len="sm" w="sm"/>
            <a:tailEnd type="none" len="sm" w="sm"/>
          </a:ln>
        </p:spPr>
      </p:sp>
      <p:sp>
        <p:nvSpPr>
          <p:cNvPr name="AutoShape 90" id="90"/>
          <p:cNvSpPr/>
          <p:nvPr/>
        </p:nvSpPr>
        <p:spPr>
          <a:xfrm>
            <a:off x="5817394" y="5680023"/>
            <a:ext cx="318715" cy="540394"/>
          </a:xfrm>
          <a:prstGeom prst="line">
            <a:avLst/>
          </a:prstGeom>
          <a:ln cap="flat" w="28575">
            <a:solidFill>
              <a:srgbClr val="5271FF"/>
            </a:solidFill>
            <a:prstDash val="solid"/>
            <a:headEnd type="none" len="sm" w="sm"/>
            <a:tailEnd type="none" len="sm" w="sm"/>
          </a:ln>
        </p:spPr>
      </p:sp>
      <p:sp>
        <p:nvSpPr>
          <p:cNvPr name="AutoShape 91" id="91"/>
          <p:cNvSpPr/>
          <p:nvPr/>
        </p:nvSpPr>
        <p:spPr>
          <a:xfrm>
            <a:off x="6742344" y="6767550"/>
            <a:ext cx="758600" cy="808043"/>
          </a:xfrm>
          <a:prstGeom prst="line">
            <a:avLst/>
          </a:prstGeom>
          <a:ln cap="flat" w="28575">
            <a:solidFill>
              <a:srgbClr val="5271FF"/>
            </a:solidFill>
            <a:prstDash val="solid"/>
            <a:headEnd type="none" len="sm" w="sm"/>
            <a:tailEnd type="none" len="sm" w="sm"/>
          </a:ln>
        </p:spPr>
      </p:sp>
      <p:sp>
        <p:nvSpPr>
          <p:cNvPr name="AutoShape 92" id="92"/>
          <p:cNvSpPr/>
          <p:nvPr/>
        </p:nvSpPr>
        <p:spPr>
          <a:xfrm>
            <a:off x="12744160" y="5891284"/>
            <a:ext cx="488381" cy="245319"/>
          </a:xfrm>
          <a:prstGeom prst="line">
            <a:avLst/>
          </a:prstGeom>
          <a:ln cap="flat" w="28575">
            <a:solidFill>
              <a:srgbClr val="5271FF"/>
            </a:solidFill>
            <a:prstDash val="solid"/>
            <a:headEnd type="none" len="sm" w="sm"/>
            <a:tailEnd type="none" len="sm" w="sm"/>
          </a:ln>
        </p:spPr>
      </p:sp>
      <p:sp>
        <p:nvSpPr>
          <p:cNvPr name="AutoShape 93" id="93"/>
          <p:cNvSpPr/>
          <p:nvPr/>
        </p:nvSpPr>
        <p:spPr>
          <a:xfrm flipV="true">
            <a:off x="13734964" y="5835743"/>
            <a:ext cx="566730" cy="269114"/>
          </a:xfrm>
          <a:prstGeom prst="line">
            <a:avLst/>
          </a:prstGeom>
          <a:ln cap="flat" w="28575">
            <a:solidFill>
              <a:srgbClr val="5271FF"/>
            </a:solidFill>
            <a:prstDash val="solid"/>
            <a:headEnd type="none" len="sm" w="sm"/>
            <a:tailEnd type="none" len="sm" w="sm"/>
          </a:ln>
        </p:spPr>
      </p:sp>
      <p:sp>
        <p:nvSpPr>
          <p:cNvPr name="AutoShape 94" id="94"/>
          <p:cNvSpPr/>
          <p:nvPr/>
        </p:nvSpPr>
        <p:spPr>
          <a:xfrm flipV="true">
            <a:off x="12572396" y="6796600"/>
            <a:ext cx="566730" cy="269114"/>
          </a:xfrm>
          <a:prstGeom prst="line">
            <a:avLst/>
          </a:prstGeom>
          <a:ln cap="flat" w="28575">
            <a:solidFill>
              <a:srgbClr val="5271FF"/>
            </a:solidFill>
            <a:prstDash val="solid"/>
            <a:headEnd type="none" len="sm" w="sm"/>
            <a:tailEnd type="none" len="sm" w="sm"/>
          </a:ln>
        </p:spPr>
      </p:sp>
      <p:sp>
        <p:nvSpPr>
          <p:cNvPr name="AutoShape 95" id="95"/>
          <p:cNvSpPr/>
          <p:nvPr/>
        </p:nvSpPr>
        <p:spPr>
          <a:xfrm>
            <a:off x="13733373" y="6796672"/>
            <a:ext cx="186358" cy="1026849"/>
          </a:xfrm>
          <a:prstGeom prst="line">
            <a:avLst/>
          </a:prstGeom>
          <a:ln cap="flat" w="28575">
            <a:solidFill>
              <a:srgbClr val="5271FF"/>
            </a:solidFill>
            <a:prstDash val="solid"/>
            <a:headEnd type="none" len="sm" w="sm"/>
            <a:tailEnd type="none" len="sm" w="sm"/>
          </a:ln>
        </p:spPr>
      </p:sp>
      <p:sp>
        <p:nvSpPr>
          <p:cNvPr name="AutoShape 96" id="96"/>
          <p:cNvSpPr/>
          <p:nvPr/>
        </p:nvSpPr>
        <p:spPr>
          <a:xfrm>
            <a:off x="14101051" y="6830211"/>
            <a:ext cx="568475" cy="261709"/>
          </a:xfrm>
          <a:prstGeom prst="line">
            <a:avLst/>
          </a:prstGeom>
          <a:ln cap="flat" w="28575">
            <a:solidFill>
              <a:srgbClr val="5271FF"/>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0EA"/>
        </a:solidFill>
      </p:bgPr>
    </p:bg>
    <p:spTree>
      <p:nvGrpSpPr>
        <p:cNvPr id="1" name=""/>
        <p:cNvGrpSpPr/>
        <p:nvPr/>
      </p:nvGrpSpPr>
      <p:grpSpPr>
        <a:xfrm>
          <a:off x="0" y="0"/>
          <a:ext cx="0" cy="0"/>
          <a:chOff x="0" y="0"/>
          <a:chExt cx="0" cy="0"/>
        </a:xfrm>
      </p:grpSpPr>
      <p:grpSp>
        <p:nvGrpSpPr>
          <p:cNvPr name="Group 2" id="2"/>
          <p:cNvGrpSpPr/>
          <p:nvPr/>
        </p:nvGrpSpPr>
        <p:grpSpPr>
          <a:xfrm rot="0">
            <a:off x="-1031807" y="2904075"/>
            <a:ext cx="19874105" cy="3347202"/>
            <a:chOff x="0" y="0"/>
            <a:chExt cx="5439065" cy="916049"/>
          </a:xfrm>
        </p:grpSpPr>
        <p:sp>
          <p:nvSpPr>
            <p:cNvPr name="Freeform 3" id="3"/>
            <p:cNvSpPr/>
            <p:nvPr/>
          </p:nvSpPr>
          <p:spPr>
            <a:xfrm flipH="false" flipV="false" rot="0">
              <a:off x="0" y="0"/>
              <a:ext cx="5439065" cy="916049"/>
            </a:xfrm>
            <a:custGeom>
              <a:avLst/>
              <a:gdLst/>
              <a:ahLst/>
              <a:cxnLst/>
              <a:rect r="r" b="b" t="t" l="l"/>
              <a:pathLst>
                <a:path h="916049" w="5439065">
                  <a:moveTo>
                    <a:pt x="0" y="0"/>
                  </a:moveTo>
                  <a:lnTo>
                    <a:pt x="5439065" y="0"/>
                  </a:lnTo>
                  <a:lnTo>
                    <a:pt x="5439065" y="916049"/>
                  </a:lnTo>
                  <a:lnTo>
                    <a:pt x="0" y="916049"/>
                  </a:lnTo>
                  <a:close/>
                </a:path>
              </a:pathLst>
            </a:custGeom>
            <a:solidFill>
              <a:srgbClr val="18072B"/>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601788" y="3177100"/>
            <a:ext cx="13020301" cy="774074"/>
          </a:xfrm>
          <a:prstGeom prst="rect">
            <a:avLst/>
          </a:prstGeom>
        </p:spPr>
        <p:txBody>
          <a:bodyPr anchor="t" rtlCol="false" tIns="0" lIns="0" bIns="0" rIns="0">
            <a:spAutoFit/>
          </a:bodyPr>
          <a:lstStyle/>
          <a:p>
            <a:pPr algn="ctr">
              <a:lnSpc>
                <a:spcPts val="2964"/>
              </a:lnSpc>
            </a:pPr>
            <a:r>
              <a:rPr lang="en-US" sz="2117">
                <a:solidFill>
                  <a:srgbClr val="FFFFFF"/>
                </a:solidFill>
                <a:latin typeface="Kollektif Bold"/>
              </a:rPr>
              <a:t>GEEM ekibi 1 Mayıs 2023 tarihinde bir araya gelmiştir. Ekibimiz 4 kişilik kurucu ortaklardan oluşmaktadır.</a:t>
            </a:r>
          </a:p>
        </p:txBody>
      </p:sp>
      <p:sp>
        <p:nvSpPr>
          <p:cNvPr name="Freeform 6" id="6"/>
          <p:cNvSpPr/>
          <p:nvPr/>
        </p:nvSpPr>
        <p:spPr>
          <a:xfrm flipH="false" flipV="false" rot="0">
            <a:off x="1652848" y="4337761"/>
            <a:ext cx="3481495" cy="3481495"/>
          </a:xfrm>
          <a:custGeom>
            <a:avLst/>
            <a:gdLst/>
            <a:ahLst/>
            <a:cxnLst/>
            <a:rect r="r" b="b" t="t" l="l"/>
            <a:pathLst>
              <a:path h="3481495" w="3481495">
                <a:moveTo>
                  <a:pt x="0" y="0"/>
                </a:moveTo>
                <a:lnTo>
                  <a:pt x="3481495" y="0"/>
                </a:lnTo>
                <a:lnTo>
                  <a:pt x="3481495" y="3481495"/>
                </a:lnTo>
                <a:lnTo>
                  <a:pt x="0" y="3481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a:grpSpLocks noChangeAspect="true"/>
          </p:cNvGrpSpPr>
          <p:nvPr/>
        </p:nvGrpSpPr>
        <p:grpSpPr>
          <a:xfrm rot="0">
            <a:off x="1934301" y="4613509"/>
            <a:ext cx="2918588" cy="2918576"/>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16666" r="0" b="-16666"/>
              </a:stretch>
            </a:blipFill>
          </p:spPr>
        </p:sp>
      </p:grpSp>
      <p:sp>
        <p:nvSpPr>
          <p:cNvPr name="Freeform 9" id="9"/>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39743" y="-684009"/>
            <a:ext cx="4286247" cy="4286247"/>
          </a:xfrm>
          <a:custGeom>
            <a:avLst/>
            <a:gdLst/>
            <a:ahLst/>
            <a:cxnLst/>
            <a:rect r="r" b="b" t="t" l="l"/>
            <a:pathLst>
              <a:path h="4286247" w="4286247">
                <a:moveTo>
                  <a:pt x="0" y="0"/>
                </a:moveTo>
                <a:lnTo>
                  <a:pt x="4286247" y="0"/>
                </a:lnTo>
                <a:lnTo>
                  <a:pt x="4286247" y="4286246"/>
                </a:lnTo>
                <a:lnTo>
                  <a:pt x="0" y="4286246"/>
                </a:lnTo>
                <a:lnTo>
                  <a:pt x="0" y="0"/>
                </a:lnTo>
                <a:close/>
              </a:path>
            </a:pathLst>
          </a:custGeom>
          <a:blipFill>
            <a:blip r:embed="rId7"/>
            <a:stretch>
              <a:fillRect l="0" t="0" r="0" b="0"/>
            </a:stretch>
          </a:blipFill>
        </p:spPr>
      </p:sp>
      <p:grpSp>
        <p:nvGrpSpPr>
          <p:cNvPr name="Group 11" id="11"/>
          <p:cNvGrpSpPr/>
          <p:nvPr/>
        </p:nvGrpSpPr>
        <p:grpSpPr>
          <a:xfrm rot="0">
            <a:off x="5326412" y="4337761"/>
            <a:ext cx="3481495" cy="3481495"/>
            <a:chOff x="0" y="0"/>
            <a:chExt cx="4641994" cy="4641994"/>
          </a:xfrm>
        </p:grpSpPr>
        <p:sp>
          <p:nvSpPr>
            <p:cNvPr name="Freeform 12" id="12"/>
            <p:cNvSpPr/>
            <p:nvPr/>
          </p:nvSpPr>
          <p:spPr>
            <a:xfrm flipH="false" flipV="false" rot="0">
              <a:off x="0" y="0"/>
              <a:ext cx="4641994" cy="4641994"/>
            </a:xfrm>
            <a:custGeom>
              <a:avLst/>
              <a:gdLst/>
              <a:ahLst/>
              <a:cxnLst/>
              <a:rect r="r" b="b" t="t" l="l"/>
              <a:pathLst>
                <a:path h="4641994" w="4641994">
                  <a:moveTo>
                    <a:pt x="0" y="0"/>
                  </a:moveTo>
                  <a:lnTo>
                    <a:pt x="4641994" y="0"/>
                  </a:lnTo>
                  <a:lnTo>
                    <a:pt x="4641994" y="4641994"/>
                  </a:lnTo>
                  <a:lnTo>
                    <a:pt x="0" y="4641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a:grpSpLocks noChangeAspect="true"/>
            </p:cNvGrpSpPr>
            <p:nvPr/>
          </p:nvGrpSpPr>
          <p:grpSpPr>
            <a:xfrm rot="0">
              <a:off x="375272" y="367663"/>
              <a:ext cx="3891450" cy="3891435"/>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7591" r="0" b="-7591"/>
                </a:stretch>
              </a:blipFill>
            </p:spPr>
          </p:sp>
        </p:grpSp>
      </p:grpSp>
      <p:sp>
        <p:nvSpPr>
          <p:cNvPr name="Freeform 15" id="15"/>
          <p:cNvSpPr/>
          <p:nvPr/>
        </p:nvSpPr>
        <p:spPr>
          <a:xfrm flipH="false" flipV="false" rot="0">
            <a:off x="9144000" y="4337761"/>
            <a:ext cx="3481495" cy="3481495"/>
          </a:xfrm>
          <a:custGeom>
            <a:avLst/>
            <a:gdLst/>
            <a:ahLst/>
            <a:cxnLst/>
            <a:rect r="r" b="b" t="t" l="l"/>
            <a:pathLst>
              <a:path h="3481495" w="3481495">
                <a:moveTo>
                  <a:pt x="0" y="0"/>
                </a:moveTo>
                <a:lnTo>
                  <a:pt x="3481495" y="0"/>
                </a:lnTo>
                <a:lnTo>
                  <a:pt x="3481495" y="3481495"/>
                </a:lnTo>
                <a:lnTo>
                  <a:pt x="0" y="3481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a:grpSpLocks noChangeAspect="true"/>
          </p:cNvGrpSpPr>
          <p:nvPr/>
        </p:nvGrpSpPr>
        <p:grpSpPr>
          <a:xfrm rot="0">
            <a:off x="9425454" y="4613509"/>
            <a:ext cx="2918588" cy="2918576"/>
            <a:chOff x="0" y="0"/>
            <a:chExt cx="6350000" cy="6349975"/>
          </a:xfrm>
        </p:grpSpPr>
        <p:sp>
          <p:nvSpPr>
            <p:cNvPr name="Freeform 17" id="1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t="0" r="0" b="-22400"/>
              </a:stretch>
            </a:blipFill>
          </p:spPr>
        </p:sp>
      </p:grpSp>
      <p:sp>
        <p:nvSpPr>
          <p:cNvPr name="TextBox 18" id="18"/>
          <p:cNvSpPr txBox="true"/>
          <p:nvPr/>
        </p:nvSpPr>
        <p:spPr>
          <a:xfrm rot="0">
            <a:off x="5942960" y="1403907"/>
            <a:ext cx="6138732" cy="863204"/>
          </a:xfrm>
          <a:prstGeom prst="rect">
            <a:avLst/>
          </a:prstGeom>
        </p:spPr>
        <p:txBody>
          <a:bodyPr anchor="t" rtlCol="false" tIns="0" lIns="0" bIns="0" rIns="0">
            <a:spAutoFit/>
          </a:bodyPr>
          <a:lstStyle/>
          <a:p>
            <a:pPr algn="ctr">
              <a:lnSpc>
                <a:spcPts val="6351"/>
              </a:lnSpc>
            </a:pPr>
            <a:r>
              <a:rPr lang="en-US" sz="6351">
                <a:solidFill>
                  <a:srgbClr val="28094B"/>
                </a:solidFill>
                <a:latin typeface="Roboto Bold"/>
              </a:rPr>
              <a:t>EKİBİMİZ</a:t>
            </a:r>
          </a:p>
        </p:txBody>
      </p:sp>
      <p:sp>
        <p:nvSpPr>
          <p:cNvPr name="TextBox 19" id="19"/>
          <p:cNvSpPr txBox="true"/>
          <p:nvPr/>
        </p:nvSpPr>
        <p:spPr>
          <a:xfrm rot="0">
            <a:off x="1715994" y="8064958"/>
            <a:ext cx="3409182" cy="392285"/>
          </a:xfrm>
          <a:prstGeom prst="rect">
            <a:avLst/>
          </a:prstGeom>
        </p:spPr>
        <p:txBody>
          <a:bodyPr anchor="t" rtlCol="false" tIns="0" lIns="0" bIns="0" rIns="0">
            <a:spAutoFit/>
          </a:bodyPr>
          <a:lstStyle/>
          <a:p>
            <a:pPr algn="ctr">
              <a:lnSpc>
                <a:spcPts val="3233"/>
              </a:lnSpc>
              <a:spcBef>
                <a:spcPct val="0"/>
              </a:spcBef>
            </a:pPr>
            <a:r>
              <a:rPr lang="en-US" sz="2309">
                <a:solidFill>
                  <a:srgbClr val="000000"/>
                </a:solidFill>
                <a:latin typeface="League Spartan"/>
              </a:rPr>
              <a:t>Gizem Erdogan</a:t>
            </a:r>
          </a:p>
        </p:txBody>
      </p:sp>
      <p:sp>
        <p:nvSpPr>
          <p:cNvPr name="TextBox 20" id="20"/>
          <p:cNvSpPr txBox="true"/>
          <p:nvPr/>
        </p:nvSpPr>
        <p:spPr>
          <a:xfrm rot="0">
            <a:off x="5519415" y="8064958"/>
            <a:ext cx="3288491" cy="392285"/>
          </a:xfrm>
          <a:prstGeom prst="rect">
            <a:avLst/>
          </a:prstGeom>
        </p:spPr>
        <p:txBody>
          <a:bodyPr anchor="t" rtlCol="false" tIns="0" lIns="0" bIns="0" rIns="0">
            <a:spAutoFit/>
          </a:bodyPr>
          <a:lstStyle/>
          <a:p>
            <a:pPr algn="ctr">
              <a:lnSpc>
                <a:spcPts val="3233"/>
              </a:lnSpc>
              <a:spcBef>
                <a:spcPct val="0"/>
              </a:spcBef>
            </a:pPr>
            <a:r>
              <a:rPr lang="en-US" sz="2309">
                <a:solidFill>
                  <a:srgbClr val="000000"/>
                </a:solidFill>
                <a:latin typeface="League Spartan"/>
              </a:rPr>
              <a:t>Elif Yigitbası</a:t>
            </a:r>
          </a:p>
        </p:txBody>
      </p:sp>
      <p:sp>
        <p:nvSpPr>
          <p:cNvPr name="TextBox 21" id="21"/>
          <p:cNvSpPr txBox="true"/>
          <p:nvPr/>
        </p:nvSpPr>
        <p:spPr>
          <a:xfrm rot="0">
            <a:off x="9368761" y="8064958"/>
            <a:ext cx="2918588" cy="392285"/>
          </a:xfrm>
          <a:prstGeom prst="rect">
            <a:avLst/>
          </a:prstGeom>
        </p:spPr>
        <p:txBody>
          <a:bodyPr anchor="t" rtlCol="false" tIns="0" lIns="0" bIns="0" rIns="0">
            <a:spAutoFit/>
          </a:bodyPr>
          <a:lstStyle/>
          <a:p>
            <a:pPr algn="ctr">
              <a:lnSpc>
                <a:spcPts val="3233"/>
              </a:lnSpc>
              <a:spcBef>
                <a:spcPct val="0"/>
              </a:spcBef>
            </a:pPr>
            <a:r>
              <a:rPr lang="en-US" sz="2309">
                <a:solidFill>
                  <a:srgbClr val="000000"/>
                </a:solidFill>
                <a:latin typeface="League Spartan"/>
              </a:rPr>
              <a:t>Esranur Dönmez</a:t>
            </a:r>
          </a:p>
        </p:txBody>
      </p:sp>
      <p:sp>
        <p:nvSpPr>
          <p:cNvPr name="TextBox 22" id="22"/>
          <p:cNvSpPr txBox="true"/>
          <p:nvPr/>
        </p:nvSpPr>
        <p:spPr>
          <a:xfrm rot="0">
            <a:off x="13204212" y="8064958"/>
            <a:ext cx="2907640" cy="795609"/>
          </a:xfrm>
          <a:prstGeom prst="rect">
            <a:avLst/>
          </a:prstGeom>
        </p:spPr>
        <p:txBody>
          <a:bodyPr anchor="t" rtlCol="false" tIns="0" lIns="0" bIns="0" rIns="0">
            <a:spAutoFit/>
          </a:bodyPr>
          <a:lstStyle/>
          <a:p>
            <a:pPr algn="ctr">
              <a:lnSpc>
                <a:spcPts val="3233"/>
              </a:lnSpc>
              <a:spcBef>
                <a:spcPct val="0"/>
              </a:spcBef>
            </a:pPr>
            <a:r>
              <a:rPr lang="en-US" sz="2309">
                <a:solidFill>
                  <a:srgbClr val="000000"/>
                </a:solidFill>
                <a:latin typeface="League Spartan"/>
              </a:rPr>
              <a:t>Cumhur Mesut Tokalak</a:t>
            </a:r>
          </a:p>
        </p:txBody>
      </p:sp>
      <p:sp>
        <p:nvSpPr>
          <p:cNvPr name="Freeform 23" id="23"/>
          <p:cNvSpPr/>
          <p:nvPr/>
        </p:nvSpPr>
        <p:spPr>
          <a:xfrm flipH="false" flipV="false" rot="0">
            <a:off x="12958870" y="4337761"/>
            <a:ext cx="3481495" cy="3481495"/>
          </a:xfrm>
          <a:custGeom>
            <a:avLst/>
            <a:gdLst/>
            <a:ahLst/>
            <a:cxnLst/>
            <a:rect r="r" b="b" t="t" l="l"/>
            <a:pathLst>
              <a:path h="3481495" w="3481495">
                <a:moveTo>
                  <a:pt x="0" y="0"/>
                </a:moveTo>
                <a:lnTo>
                  <a:pt x="3481495" y="0"/>
                </a:lnTo>
                <a:lnTo>
                  <a:pt x="3481495" y="3481495"/>
                </a:lnTo>
                <a:lnTo>
                  <a:pt x="0" y="3481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a:grpSpLocks noChangeAspect="true"/>
          </p:cNvGrpSpPr>
          <p:nvPr/>
        </p:nvGrpSpPr>
        <p:grpSpPr>
          <a:xfrm rot="0">
            <a:off x="13244620" y="4619221"/>
            <a:ext cx="2918588" cy="2918576"/>
            <a:chOff x="0" y="0"/>
            <a:chExt cx="6350000" cy="6349975"/>
          </a:xfrm>
        </p:grpSpPr>
        <p:sp>
          <p:nvSpPr>
            <p:cNvPr name="Freeform 25" id="2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0" t="-10400" r="0" b="-1040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1FF"/>
        </a:solidFill>
      </p:bgPr>
    </p:bg>
    <p:spTree>
      <p:nvGrpSpPr>
        <p:cNvPr id="1" name=""/>
        <p:cNvGrpSpPr/>
        <p:nvPr/>
      </p:nvGrpSpPr>
      <p:grpSpPr>
        <a:xfrm>
          <a:off x="0" y="0"/>
          <a:ext cx="0" cy="0"/>
          <a:chOff x="0" y="0"/>
          <a:chExt cx="0" cy="0"/>
        </a:xfrm>
      </p:grpSpPr>
      <p:sp>
        <p:nvSpPr>
          <p:cNvPr name="Freeform 2" id="2"/>
          <p:cNvSpPr/>
          <p:nvPr/>
        </p:nvSpPr>
        <p:spPr>
          <a:xfrm flipH="false" flipV="false" rot="0">
            <a:off x="11979857" y="3288083"/>
            <a:ext cx="4583893" cy="1441843"/>
          </a:xfrm>
          <a:custGeom>
            <a:avLst/>
            <a:gdLst/>
            <a:ahLst/>
            <a:cxnLst/>
            <a:rect r="r" b="b" t="t" l="l"/>
            <a:pathLst>
              <a:path h="1441843" w="4583893">
                <a:moveTo>
                  <a:pt x="0" y="0"/>
                </a:moveTo>
                <a:lnTo>
                  <a:pt x="4583892" y="0"/>
                </a:lnTo>
                <a:lnTo>
                  <a:pt x="4583892" y="1441843"/>
                </a:lnTo>
                <a:lnTo>
                  <a:pt x="0" y="14418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2518" y="3373502"/>
            <a:ext cx="4583893" cy="1441843"/>
          </a:xfrm>
          <a:custGeom>
            <a:avLst/>
            <a:gdLst/>
            <a:ahLst/>
            <a:cxnLst/>
            <a:rect r="r" b="b" t="t" l="l"/>
            <a:pathLst>
              <a:path h="1441843" w="4583893">
                <a:moveTo>
                  <a:pt x="0" y="0"/>
                </a:moveTo>
                <a:lnTo>
                  <a:pt x="4583893" y="0"/>
                </a:lnTo>
                <a:lnTo>
                  <a:pt x="4583893" y="1441843"/>
                </a:lnTo>
                <a:lnTo>
                  <a:pt x="0" y="14418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852054" y="3373502"/>
            <a:ext cx="4583893" cy="1441843"/>
          </a:xfrm>
          <a:custGeom>
            <a:avLst/>
            <a:gdLst/>
            <a:ahLst/>
            <a:cxnLst/>
            <a:rect r="r" b="b" t="t" l="l"/>
            <a:pathLst>
              <a:path h="1441843" w="4583893">
                <a:moveTo>
                  <a:pt x="0" y="0"/>
                </a:moveTo>
                <a:lnTo>
                  <a:pt x="4583892" y="0"/>
                </a:lnTo>
                <a:lnTo>
                  <a:pt x="4583892" y="1441843"/>
                </a:lnTo>
                <a:lnTo>
                  <a:pt x="0" y="14418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786425" y="693558"/>
            <a:ext cx="12740685" cy="1094740"/>
          </a:xfrm>
          <a:prstGeom prst="rect">
            <a:avLst/>
          </a:prstGeom>
        </p:spPr>
        <p:txBody>
          <a:bodyPr anchor="t" rtlCol="false" tIns="0" lIns="0" bIns="0" rIns="0">
            <a:spAutoFit/>
          </a:bodyPr>
          <a:lstStyle/>
          <a:p>
            <a:pPr algn="ctr">
              <a:lnSpc>
                <a:spcPts val="8959"/>
              </a:lnSpc>
            </a:pPr>
            <a:r>
              <a:rPr lang="en-US" sz="6399">
                <a:solidFill>
                  <a:srgbClr val="01003B"/>
                </a:solidFill>
                <a:latin typeface="Lato Bold Bold"/>
              </a:rPr>
              <a:t>Şirketimiz ve İş Ortaklarımız</a:t>
            </a:r>
          </a:p>
        </p:txBody>
      </p:sp>
      <p:sp>
        <p:nvSpPr>
          <p:cNvPr name="Freeform 6" id="6"/>
          <p:cNvSpPr/>
          <p:nvPr/>
        </p:nvSpPr>
        <p:spPr>
          <a:xfrm flipH="false" flipV="false" rot="0">
            <a:off x="4512507" y="2240465"/>
            <a:ext cx="9262986" cy="218943"/>
          </a:xfrm>
          <a:custGeom>
            <a:avLst/>
            <a:gdLst/>
            <a:ahLst/>
            <a:cxnLst/>
            <a:rect r="r" b="b" t="t" l="l"/>
            <a:pathLst>
              <a:path h="218943" w="9262986">
                <a:moveTo>
                  <a:pt x="0" y="0"/>
                </a:moveTo>
                <a:lnTo>
                  <a:pt x="9262986" y="0"/>
                </a:lnTo>
                <a:lnTo>
                  <a:pt x="9262986" y="218943"/>
                </a:lnTo>
                <a:lnTo>
                  <a:pt x="0" y="2189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18873" y="-354825"/>
            <a:ext cx="4286247" cy="4286247"/>
          </a:xfrm>
          <a:custGeom>
            <a:avLst/>
            <a:gdLst/>
            <a:ahLst/>
            <a:cxnLst/>
            <a:rect r="r" b="b" t="t" l="l"/>
            <a:pathLst>
              <a:path h="4286247" w="4286247">
                <a:moveTo>
                  <a:pt x="0" y="0"/>
                </a:moveTo>
                <a:lnTo>
                  <a:pt x="4286247" y="0"/>
                </a:lnTo>
                <a:lnTo>
                  <a:pt x="4286247" y="4286247"/>
                </a:lnTo>
                <a:lnTo>
                  <a:pt x="0" y="4286247"/>
                </a:lnTo>
                <a:lnTo>
                  <a:pt x="0" y="0"/>
                </a:lnTo>
                <a:close/>
              </a:path>
            </a:pathLst>
          </a:custGeom>
          <a:blipFill>
            <a:blip r:embed="rId6"/>
            <a:stretch>
              <a:fillRect l="0" t="0" r="0" b="0"/>
            </a:stretch>
          </a:blipFill>
        </p:spPr>
      </p:sp>
      <p:sp>
        <p:nvSpPr>
          <p:cNvPr name="TextBox 8" id="8"/>
          <p:cNvSpPr txBox="true"/>
          <p:nvPr/>
        </p:nvSpPr>
        <p:spPr>
          <a:xfrm rot="0">
            <a:off x="11979857" y="5558295"/>
            <a:ext cx="4557297" cy="3154045"/>
          </a:xfrm>
          <a:prstGeom prst="rect">
            <a:avLst/>
          </a:prstGeom>
        </p:spPr>
        <p:txBody>
          <a:bodyPr anchor="t" rtlCol="false" tIns="0" lIns="0" bIns="0" rIns="0">
            <a:spAutoFit/>
          </a:bodyPr>
          <a:lstStyle/>
          <a:p>
            <a:pPr>
              <a:lnSpc>
                <a:spcPts val="3079"/>
              </a:lnSpc>
            </a:pPr>
            <a:r>
              <a:rPr lang="en-US" sz="2199">
                <a:solidFill>
                  <a:srgbClr val="18072B"/>
                </a:solidFill>
                <a:latin typeface="Kollektif"/>
              </a:rPr>
              <a:t>GEEM uygulaması, kullanıcılarına turistik yerler, müzeler, parklar, spor etkinlikleri gibi aktiviteler önermesiye bu işletmeler, uygulama üzerindeki görünürlüklerini artırabilir ve ziyaretçi sayılarını artırmak için GEEM kullanıcılarına özel teklifler sunabilirler.</a:t>
            </a:r>
          </a:p>
        </p:txBody>
      </p:sp>
      <p:sp>
        <p:nvSpPr>
          <p:cNvPr name="TextBox 9" id="9"/>
          <p:cNvSpPr txBox="true"/>
          <p:nvPr/>
        </p:nvSpPr>
        <p:spPr>
          <a:xfrm rot="0">
            <a:off x="1605157" y="5558295"/>
            <a:ext cx="4541061" cy="2372995"/>
          </a:xfrm>
          <a:prstGeom prst="rect">
            <a:avLst/>
          </a:prstGeom>
        </p:spPr>
        <p:txBody>
          <a:bodyPr anchor="t" rtlCol="false" tIns="0" lIns="0" bIns="0" rIns="0">
            <a:spAutoFit/>
          </a:bodyPr>
          <a:lstStyle/>
          <a:p>
            <a:pPr>
              <a:lnSpc>
                <a:spcPts val="3079"/>
              </a:lnSpc>
            </a:pPr>
            <a:r>
              <a:rPr lang="en-US" sz="2199">
                <a:solidFill>
                  <a:srgbClr val="18072B"/>
                </a:solidFill>
                <a:latin typeface="Kollektif"/>
              </a:rPr>
              <a:t>GEEM uygulaması, kullanıcılara restoran, otel yada havaalanı gibi konumlara ulaşım seçeneklerini de sunacağından, ulaşım hizmetleri sağlayan işletmelerle işbirliği içindedir.</a:t>
            </a:r>
          </a:p>
        </p:txBody>
      </p:sp>
      <p:sp>
        <p:nvSpPr>
          <p:cNvPr name="TextBox 10" id="10"/>
          <p:cNvSpPr txBox="true"/>
          <p:nvPr/>
        </p:nvSpPr>
        <p:spPr>
          <a:xfrm rot="0">
            <a:off x="1587183" y="3820314"/>
            <a:ext cx="4674564" cy="596900"/>
          </a:xfrm>
          <a:prstGeom prst="rect">
            <a:avLst/>
          </a:prstGeom>
        </p:spPr>
        <p:txBody>
          <a:bodyPr anchor="t" rtlCol="false" tIns="0" lIns="0" bIns="0" rIns="0">
            <a:spAutoFit/>
          </a:bodyPr>
          <a:lstStyle/>
          <a:p>
            <a:pPr algn="ctr" marL="0" indent="0" lvl="0">
              <a:lnSpc>
                <a:spcPts val="4899"/>
              </a:lnSpc>
              <a:spcBef>
                <a:spcPct val="0"/>
              </a:spcBef>
            </a:pPr>
            <a:r>
              <a:rPr lang="en-US" sz="3499">
                <a:solidFill>
                  <a:srgbClr val="FFFFFF"/>
                </a:solidFill>
                <a:latin typeface="Roboto Bold"/>
              </a:rPr>
              <a:t>ULAŞIM HIZMETLERI</a:t>
            </a:r>
          </a:p>
        </p:txBody>
      </p:sp>
      <p:sp>
        <p:nvSpPr>
          <p:cNvPr name="TextBox 11" id="11"/>
          <p:cNvSpPr txBox="true"/>
          <p:nvPr/>
        </p:nvSpPr>
        <p:spPr>
          <a:xfrm rot="0">
            <a:off x="6717073" y="3453073"/>
            <a:ext cx="4807456" cy="1216025"/>
          </a:xfrm>
          <a:prstGeom prst="rect">
            <a:avLst/>
          </a:prstGeom>
        </p:spPr>
        <p:txBody>
          <a:bodyPr anchor="t" rtlCol="false" tIns="0" lIns="0" bIns="0" rIns="0">
            <a:spAutoFit/>
          </a:bodyPr>
          <a:lstStyle/>
          <a:p>
            <a:pPr algn="ctr">
              <a:lnSpc>
                <a:spcPts val="4899"/>
              </a:lnSpc>
            </a:pPr>
            <a:r>
              <a:rPr lang="en-US" sz="3499">
                <a:solidFill>
                  <a:srgbClr val="FFFFFF"/>
                </a:solidFill>
                <a:latin typeface="Roboto Bold"/>
              </a:rPr>
              <a:t>REHBERLIK HIZMETLERI</a:t>
            </a:r>
          </a:p>
        </p:txBody>
      </p:sp>
      <p:sp>
        <p:nvSpPr>
          <p:cNvPr name="TextBox 12" id="12"/>
          <p:cNvSpPr txBox="true"/>
          <p:nvPr/>
        </p:nvSpPr>
        <p:spPr>
          <a:xfrm rot="0">
            <a:off x="12150731" y="3489460"/>
            <a:ext cx="4268740" cy="1143251"/>
          </a:xfrm>
          <a:prstGeom prst="rect">
            <a:avLst/>
          </a:prstGeom>
        </p:spPr>
        <p:txBody>
          <a:bodyPr anchor="t" rtlCol="false" tIns="0" lIns="0" bIns="0" rIns="0">
            <a:spAutoFit/>
          </a:bodyPr>
          <a:lstStyle/>
          <a:p>
            <a:pPr algn="ctr">
              <a:lnSpc>
                <a:spcPts val="4589"/>
              </a:lnSpc>
            </a:pPr>
            <a:r>
              <a:rPr lang="en-US" sz="3278">
                <a:solidFill>
                  <a:srgbClr val="FFFFFF"/>
                </a:solidFill>
                <a:latin typeface="Roboto Bold"/>
              </a:rPr>
              <a:t>TURISTIK YERLER VE AKTIVITELER</a:t>
            </a:r>
          </a:p>
        </p:txBody>
      </p:sp>
      <p:sp>
        <p:nvSpPr>
          <p:cNvPr name="TextBox 13" id="13"/>
          <p:cNvSpPr txBox="true"/>
          <p:nvPr/>
        </p:nvSpPr>
        <p:spPr>
          <a:xfrm rot="0">
            <a:off x="6858874" y="5558295"/>
            <a:ext cx="4595786" cy="2372995"/>
          </a:xfrm>
          <a:prstGeom prst="rect">
            <a:avLst/>
          </a:prstGeom>
        </p:spPr>
        <p:txBody>
          <a:bodyPr anchor="t" rtlCol="false" tIns="0" lIns="0" bIns="0" rIns="0">
            <a:spAutoFit/>
          </a:bodyPr>
          <a:lstStyle/>
          <a:p>
            <a:pPr>
              <a:lnSpc>
                <a:spcPts val="3079"/>
              </a:lnSpc>
            </a:pPr>
            <a:r>
              <a:rPr lang="en-US" sz="2199">
                <a:solidFill>
                  <a:srgbClr val="18072B"/>
                </a:solidFill>
                <a:latin typeface="Kollektif"/>
              </a:rPr>
              <a:t>GEEM uygulaması, kullanıcılara şehirlerdeki popüler yerleri keşfetmelerine yardımcı olurken, rehberlik hizmetleri ile de iş ortaklığı sayesinde kullanıcılarına keyifli şehir gezisi sağlayabilir.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2C7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256553" y="307173"/>
            <a:ext cx="16262788" cy="20202221"/>
          </a:xfrm>
          <a:custGeom>
            <a:avLst/>
            <a:gdLst/>
            <a:ahLst/>
            <a:cxnLst/>
            <a:rect r="r" b="b" t="t" l="l"/>
            <a:pathLst>
              <a:path h="20202221" w="16262788">
                <a:moveTo>
                  <a:pt x="0" y="0"/>
                </a:moveTo>
                <a:lnTo>
                  <a:pt x="16262788" y="0"/>
                </a:lnTo>
                <a:lnTo>
                  <a:pt x="16262788" y="20202221"/>
                </a:lnTo>
                <a:lnTo>
                  <a:pt x="0" y="202022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98338" y="4013544"/>
            <a:ext cx="14833104" cy="1536596"/>
          </a:xfrm>
          <a:prstGeom prst="rect">
            <a:avLst/>
          </a:prstGeom>
        </p:spPr>
        <p:txBody>
          <a:bodyPr anchor="t" rtlCol="false" tIns="0" lIns="0" bIns="0" rIns="0">
            <a:spAutoFit/>
          </a:bodyPr>
          <a:lstStyle/>
          <a:p>
            <a:pPr algn="ctr">
              <a:lnSpc>
                <a:spcPts val="11466"/>
              </a:lnSpc>
            </a:pPr>
            <a:r>
              <a:rPr lang="en-US" sz="11700" spc="1228">
                <a:solidFill>
                  <a:srgbClr val="01003B"/>
                </a:solidFill>
                <a:latin typeface="Macabro Danger"/>
              </a:rPr>
              <a:t>TEŞEKKÜRLER...</a:t>
            </a:r>
          </a:p>
        </p:txBody>
      </p:sp>
      <p:sp>
        <p:nvSpPr>
          <p:cNvPr name="Freeform 4" id="4"/>
          <p:cNvSpPr/>
          <p:nvPr/>
        </p:nvSpPr>
        <p:spPr>
          <a:xfrm flipH="false" flipV="false" rot="0">
            <a:off x="-639743" y="-684009"/>
            <a:ext cx="4286247" cy="4286247"/>
          </a:xfrm>
          <a:custGeom>
            <a:avLst/>
            <a:gdLst/>
            <a:ahLst/>
            <a:cxnLst/>
            <a:rect r="r" b="b" t="t" l="l"/>
            <a:pathLst>
              <a:path h="4286247" w="4286247">
                <a:moveTo>
                  <a:pt x="0" y="0"/>
                </a:moveTo>
                <a:lnTo>
                  <a:pt x="4286247" y="0"/>
                </a:lnTo>
                <a:lnTo>
                  <a:pt x="4286247" y="4286246"/>
                </a:lnTo>
                <a:lnTo>
                  <a:pt x="0" y="4286246"/>
                </a:lnTo>
                <a:lnTo>
                  <a:pt x="0" y="0"/>
                </a:lnTo>
                <a:close/>
              </a:path>
            </a:pathLst>
          </a:custGeom>
          <a:blipFill>
            <a:blip r:embed="rId4"/>
            <a:stretch>
              <a:fillRect l="0" t="0" r="0" b="0"/>
            </a:stretch>
          </a:blipFill>
        </p:spPr>
      </p:sp>
      <p:sp>
        <p:nvSpPr>
          <p:cNvPr name="Freeform 5" id="5"/>
          <p:cNvSpPr/>
          <p:nvPr/>
        </p:nvSpPr>
        <p:spPr>
          <a:xfrm flipH="false" flipV="false" rot="0">
            <a:off x="16027169" y="8971659"/>
            <a:ext cx="1795690" cy="1010075"/>
          </a:xfrm>
          <a:custGeom>
            <a:avLst/>
            <a:gdLst/>
            <a:ahLst/>
            <a:cxnLst/>
            <a:rect r="r" b="b" t="t" l="l"/>
            <a:pathLst>
              <a:path h="1010075" w="1795690">
                <a:moveTo>
                  <a:pt x="0" y="0"/>
                </a:moveTo>
                <a:lnTo>
                  <a:pt x="1795689" y="0"/>
                </a:lnTo>
                <a:lnTo>
                  <a:pt x="1795689" y="1010075"/>
                </a:lnTo>
                <a:lnTo>
                  <a:pt x="0" y="1010075"/>
                </a:lnTo>
                <a:lnTo>
                  <a:pt x="0" y="0"/>
                </a:lnTo>
                <a:close/>
              </a:path>
            </a:pathLst>
          </a:custGeom>
          <a:blipFill>
            <a:blip r:embed="rId5"/>
            <a:stretch>
              <a:fillRect l="0" t="0" r="0" b="0"/>
            </a:stretch>
          </a:blipFill>
        </p:spPr>
      </p:sp>
      <p:sp>
        <p:nvSpPr>
          <p:cNvPr name="TextBox 6" id="6"/>
          <p:cNvSpPr txBox="true"/>
          <p:nvPr/>
        </p:nvSpPr>
        <p:spPr>
          <a:xfrm rot="0">
            <a:off x="5832231" y="809625"/>
            <a:ext cx="6623538" cy="447675"/>
          </a:xfrm>
          <a:prstGeom prst="rect">
            <a:avLst/>
          </a:prstGeom>
        </p:spPr>
        <p:txBody>
          <a:bodyPr anchor="t" rtlCol="false" tIns="0" lIns="0" bIns="0" rIns="0">
            <a:spAutoFit/>
          </a:bodyPr>
          <a:lstStyle/>
          <a:p>
            <a:pPr algn="ctr">
              <a:lnSpc>
                <a:spcPts val="3300"/>
              </a:lnSpc>
            </a:pPr>
            <a:r>
              <a:rPr lang="en-US" sz="3000" spc="254">
                <a:solidFill>
                  <a:srgbClr val="18072B"/>
                </a:solidFill>
                <a:latin typeface="Public Sans Bold Bold"/>
              </a:rPr>
              <a:t>www.geemileheryere.com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376306">
            <a:off x="-5467293" y="3891447"/>
            <a:ext cx="16909587" cy="6118196"/>
          </a:xfrm>
          <a:custGeom>
            <a:avLst/>
            <a:gdLst/>
            <a:ahLst/>
            <a:cxnLst/>
            <a:rect r="r" b="b" t="t" l="l"/>
            <a:pathLst>
              <a:path h="6118196" w="16909587">
                <a:moveTo>
                  <a:pt x="0" y="0"/>
                </a:moveTo>
                <a:lnTo>
                  <a:pt x="16909587" y="0"/>
                </a:lnTo>
                <a:lnTo>
                  <a:pt x="16909587" y="6118196"/>
                </a:lnTo>
                <a:lnTo>
                  <a:pt x="0" y="6118196"/>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21158" y="3323108"/>
            <a:ext cx="4110704" cy="2143125"/>
          </a:xfrm>
          <a:prstGeom prst="rect">
            <a:avLst/>
          </a:prstGeom>
        </p:spPr>
        <p:txBody>
          <a:bodyPr anchor="t" rtlCol="false" tIns="0" lIns="0" bIns="0" rIns="0">
            <a:spAutoFit/>
          </a:bodyPr>
          <a:lstStyle/>
          <a:p>
            <a:pPr>
              <a:lnSpc>
                <a:spcPts val="8400"/>
              </a:lnSpc>
            </a:pPr>
            <a:r>
              <a:rPr lang="en-US" sz="7000">
                <a:solidFill>
                  <a:srgbClr val="01003B"/>
                </a:solidFill>
                <a:latin typeface="Be Vietnam Bold"/>
              </a:rPr>
              <a:t>SUNUM</a:t>
            </a:r>
          </a:p>
          <a:p>
            <a:pPr>
              <a:lnSpc>
                <a:spcPts val="8400"/>
              </a:lnSpc>
            </a:pPr>
            <a:r>
              <a:rPr lang="en-US" sz="7000">
                <a:solidFill>
                  <a:srgbClr val="01003B"/>
                </a:solidFill>
                <a:latin typeface="Be Vietnam Bold"/>
              </a:rPr>
              <a:t>PLANIMIZ</a:t>
            </a:r>
          </a:p>
        </p:txBody>
      </p:sp>
      <p:sp>
        <p:nvSpPr>
          <p:cNvPr name="TextBox 4" id="4"/>
          <p:cNvSpPr txBox="true"/>
          <p:nvPr/>
        </p:nvSpPr>
        <p:spPr>
          <a:xfrm rot="0">
            <a:off x="7563817" y="3084001"/>
            <a:ext cx="3562353" cy="8248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Mevcut Probleme Çözüm Yöntemimiz</a:t>
            </a:r>
          </a:p>
        </p:txBody>
      </p:sp>
      <p:sp>
        <p:nvSpPr>
          <p:cNvPr name="TextBox 5" id="5"/>
          <p:cNvSpPr txBox="true"/>
          <p:nvPr/>
        </p:nvSpPr>
        <p:spPr>
          <a:xfrm rot="0">
            <a:off x="7563817" y="4575616"/>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AR-GE Niteliği</a:t>
            </a:r>
          </a:p>
        </p:txBody>
      </p:sp>
      <p:sp>
        <p:nvSpPr>
          <p:cNvPr name="TextBox 6" id="6"/>
          <p:cNvSpPr txBox="true"/>
          <p:nvPr/>
        </p:nvSpPr>
        <p:spPr>
          <a:xfrm rot="0">
            <a:off x="7563817" y="5762911"/>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Yenilikçi Yönü </a:t>
            </a:r>
          </a:p>
        </p:txBody>
      </p:sp>
      <p:sp>
        <p:nvSpPr>
          <p:cNvPr name="TextBox 7" id="7"/>
          <p:cNvSpPr txBox="true"/>
          <p:nvPr/>
        </p:nvSpPr>
        <p:spPr>
          <a:xfrm rot="0">
            <a:off x="7533138" y="7044976"/>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İş Modeli</a:t>
            </a:r>
          </a:p>
        </p:txBody>
      </p:sp>
      <p:sp>
        <p:nvSpPr>
          <p:cNvPr name="TextBox 8" id="8"/>
          <p:cNvSpPr txBox="true"/>
          <p:nvPr/>
        </p:nvSpPr>
        <p:spPr>
          <a:xfrm rot="0">
            <a:off x="13141255" y="2087686"/>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Hedefler</a:t>
            </a:r>
          </a:p>
        </p:txBody>
      </p:sp>
      <p:sp>
        <p:nvSpPr>
          <p:cNvPr name="TextBox 9" id="9"/>
          <p:cNvSpPr txBox="true"/>
          <p:nvPr/>
        </p:nvSpPr>
        <p:spPr>
          <a:xfrm rot="0">
            <a:off x="13018981" y="3331651"/>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Ürün Yol Haritamız</a:t>
            </a:r>
          </a:p>
        </p:txBody>
      </p:sp>
      <p:sp>
        <p:nvSpPr>
          <p:cNvPr name="TextBox 10" id="10"/>
          <p:cNvSpPr txBox="true"/>
          <p:nvPr/>
        </p:nvSpPr>
        <p:spPr>
          <a:xfrm rot="0">
            <a:off x="13141255" y="4575616"/>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Proje Yönetimi</a:t>
            </a:r>
          </a:p>
        </p:txBody>
      </p:sp>
      <p:sp>
        <p:nvSpPr>
          <p:cNvPr name="TextBox 11" id="11"/>
          <p:cNvSpPr txBox="true"/>
          <p:nvPr/>
        </p:nvSpPr>
        <p:spPr>
          <a:xfrm rot="0">
            <a:off x="13141255" y="8311143"/>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Ekibimiz</a:t>
            </a:r>
          </a:p>
        </p:txBody>
      </p:sp>
      <p:sp>
        <p:nvSpPr>
          <p:cNvPr name="Freeform 12" id="12"/>
          <p:cNvSpPr/>
          <p:nvPr/>
        </p:nvSpPr>
        <p:spPr>
          <a:xfrm flipH="false" flipV="false" rot="0">
            <a:off x="6493922" y="753854"/>
            <a:ext cx="748128" cy="748128"/>
          </a:xfrm>
          <a:custGeom>
            <a:avLst/>
            <a:gdLst/>
            <a:ahLst/>
            <a:cxnLst/>
            <a:rect r="r" b="b" t="t" l="l"/>
            <a:pathLst>
              <a:path h="748128" w="748128">
                <a:moveTo>
                  <a:pt x="0" y="0"/>
                </a:moveTo>
                <a:lnTo>
                  <a:pt x="748128" y="0"/>
                </a:lnTo>
                <a:lnTo>
                  <a:pt x="748128" y="748128"/>
                </a:lnTo>
                <a:lnTo>
                  <a:pt x="0" y="748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6555280" y="815211"/>
            <a:ext cx="625413" cy="625413"/>
            <a:chOff x="0" y="0"/>
            <a:chExt cx="812800" cy="812800"/>
          </a:xfrm>
        </p:grpSpPr>
        <p:sp>
          <p:nvSpPr>
            <p:cNvPr name="Freeform 14" id="1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939"/>
                </a:lnSpc>
              </a:pPr>
              <a:r>
                <a:rPr lang="en-US" sz="2099">
                  <a:solidFill>
                    <a:srgbClr val="01003B"/>
                  </a:solidFill>
                  <a:latin typeface="IBM Plex Sans Bold"/>
                </a:rPr>
                <a:t>1</a:t>
              </a:r>
            </a:p>
          </p:txBody>
        </p:sp>
      </p:grpSp>
      <p:sp>
        <p:nvSpPr>
          <p:cNvPr name="Freeform 16" id="16"/>
          <p:cNvSpPr/>
          <p:nvPr/>
        </p:nvSpPr>
        <p:spPr>
          <a:xfrm flipH="false" flipV="false" rot="0">
            <a:off x="6493922" y="1864654"/>
            <a:ext cx="748128" cy="748128"/>
          </a:xfrm>
          <a:custGeom>
            <a:avLst/>
            <a:gdLst/>
            <a:ahLst/>
            <a:cxnLst/>
            <a:rect r="r" b="b" t="t" l="l"/>
            <a:pathLst>
              <a:path h="748128" w="748128">
                <a:moveTo>
                  <a:pt x="0" y="0"/>
                </a:moveTo>
                <a:lnTo>
                  <a:pt x="748128" y="0"/>
                </a:lnTo>
                <a:lnTo>
                  <a:pt x="748128" y="748128"/>
                </a:lnTo>
                <a:lnTo>
                  <a:pt x="0" y="748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6493922" y="3146182"/>
            <a:ext cx="748128" cy="748128"/>
          </a:xfrm>
          <a:custGeom>
            <a:avLst/>
            <a:gdLst/>
            <a:ahLst/>
            <a:cxnLst/>
            <a:rect r="r" b="b" t="t" l="l"/>
            <a:pathLst>
              <a:path h="748128" w="748128">
                <a:moveTo>
                  <a:pt x="0" y="0"/>
                </a:moveTo>
                <a:lnTo>
                  <a:pt x="748128" y="0"/>
                </a:lnTo>
                <a:lnTo>
                  <a:pt x="748128" y="748128"/>
                </a:lnTo>
                <a:lnTo>
                  <a:pt x="0" y="748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6493922" y="4395372"/>
            <a:ext cx="748128" cy="748128"/>
          </a:xfrm>
          <a:custGeom>
            <a:avLst/>
            <a:gdLst/>
            <a:ahLst/>
            <a:cxnLst/>
            <a:rect r="r" b="b" t="t" l="l"/>
            <a:pathLst>
              <a:path h="748128" w="748128">
                <a:moveTo>
                  <a:pt x="0" y="0"/>
                </a:moveTo>
                <a:lnTo>
                  <a:pt x="748128" y="0"/>
                </a:lnTo>
                <a:lnTo>
                  <a:pt x="748128" y="748128"/>
                </a:lnTo>
                <a:lnTo>
                  <a:pt x="0" y="748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6493922" y="5611867"/>
            <a:ext cx="748128" cy="748128"/>
          </a:xfrm>
          <a:custGeom>
            <a:avLst/>
            <a:gdLst/>
            <a:ahLst/>
            <a:cxnLst/>
            <a:rect r="r" b="b" t="t" l="l"/>
            <a:pathLst>
              <a:path h="748128" w="748128">
                <a:moveTo>
                  <a:pt x="0" y="0"/>
                </a:moveTo>
                <a:lnTo>
                  <a:pt x="748128" y="0"/>
                </a:lnTo>
                <a:lnTo>
                  <a:pt x="748128" y="748128"/>
                </a:lnTo>
                <a:lnTo>
                  <a:pt x="0" y="748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6493922" y="6893395"/>
            <a:ext cx="748128" cy="748128"/>
          </a:xfrm>
          <a:custGeom>
            <a:avLst/>
            <a:gdLst/>
            <a:ahLst/>
            <a:cxnLst/>
            <a:rect r="r" b="b" t="t" l="l"/>
            <a:pathLst>
              <a:path h="748128" w="748128">
                <a:moveTo>
                  <a:pt x="0" y="0"/>
                </a:moveTo>
                <a:lnTo>
                  <a:pt x="748128" y="0"/>
                </a:lnTo>
                <a:lnTo>
                  <a:pt x="748128" y="748128"/>
                </a:lnTo>
                <a:lnTo>
                  <a:pt x="0" y="748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6493922" y="8181722"/>
            <a:ext cx="748128" cy="748128"/>
          </a:xfrm>
          <a:custGeom>
            <a:avLst/>
            <a:gdLst/>
            <a:ahLst/>
            <a:cxnLst/>
            <a:rect r="r" b="b" t="t" l="l"/>
            <a:pathLst>
              <a:path h="748128" w="748128">
                <a:moveTo>
                  <a:pt x="0" y="0"/>
                </a:moveTo>
                <a:lnTo>
                  <a:pt x="748128" y="0"/>
                </a:lnTo>
                <a:lnTo>
                  <a:pt x="748128" y="748128"/>
                </a:lnTo>
                <a:lnTo>
                  <a:pt x="0" y="748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2" id="22"/>
          <p:cNvGrpSpPr/>
          <p:nvPr/>
        </p:nvGrpSpPr>
        <p:grpSpPr>
          <a:xfrm rot="0">
            <a:off x="6555280" y="1926012"/>
            <a:ext cx="625413" cy="625413"/>
            <a:chOff x="0" y="0"/>
            <a:chExt cx="812800" cy="812800"/>
          </a:xfrm>
        </p:grpSpPr>
        <p:sp>
          <p:nvSpPr>
            <p:cNvPr name="Freeform 23" id="2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939"/>
                </a:lnSpc>
              </a:pPr>
              <a:r>
                <a:rPr lang="en-US" sz="2099">
                  <a:solidFill>
                    <a:srgbClr val="01003B"/>
                  </a:solidFill>
                  <a:latin typeface="IBM Plex Sans Bold"/>
                </a:rPr>
                <a:t>2</a:t>
              </a:r>
            </a:p>
          </p:txBody>
        </p:sp>
      </p:grpSp>
      <p:sp>
        <p:nvSpPr>
          <p:cNvPr name="Freeform 25" id="25"/>
          <p:cNvSpPr/>
          <p:nvPr/>
        </p:nvSpPr>
        <p:spPr>
          <a:xfrm flipH="false" flipV="false" rot="0">
            <a:off x="11889853" y="809224"/>
            <a:ext cx="748128" cy="748128"/>
          </a:xfrm>
          <a:custGeom>
            <a:avLst/>
            <a:gdLst/>
            <a:ahLst/>
            <a:cxnLst/>
            <a:rect r="r" b="b" t="t" l="l"/>
            <a:pathLst>
              <a:path h="748128" w="748128">
                <a:moveTo>
                  <a:pt x="0" y="0"/>
                </a:moveTo>
                <a:lnTo>
                  <a:pt x="748128" y="0"/>
                </a:lnTo>
                <a:lnTo>
                  <a:pt x="748128" y="748128"/>
                </a:lnTo>
                <a:lnTo>
                  <a:pt x="0" y="748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11889853" y="1926012"/>
            <a:ext cx="748128" cy="748128"/>
          </a:xfrm>
          <a:custGeom>
            <a:avLst/>
            <a:gdLst/>
            <a:ahLst/>
            <a:cxnLst/>
            <a:rect r="r" b="b" t="t" l="l"/>
            <a:pathLst>
              <a:path h="748128" w="748128">
                <a:moveTo>
                  <a:pt x="0" y="0"/>
                </a:moveTo>
                <a:lnTo>
                  <a:pt x="748128" y="0"/>
                </a:lnTo>
                <a:lnTo>
                  <a:pt x="748128" y="748128"/>
                </a:lnTo>
                <a:lnTo>
                  <a:pt x="0" y="748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11889853" y="3165769"/>
            <a:ext cx="748128" cy="748128"/>
          </a:xfrm>
          <a:custGeom>
            <a:avLst/>
            <a:gdLst/>
            <a:ahLst/>
            <a:cxnLst/>
            <a:rect r="r" b="b" t="t" l="l"/>
            <a:pathLst>
              <a:path h="748128" w="748128">
                <a:moveTo>
                  <a:pt x="0" y="0"/>
                </a:moveTo>
                <a:lnTo>
                  <a:pt x="748128" y="0"/>
                </a:lnTo>
                <a:lnTo>
                  <a:pt x="748128" y="748128"/>
                </a:lnTo>
                <a:lnTo>
                  <a:pt x="0" y="748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11889853" y="4428247"/>
            <a:ext cx="748128" cy="748128"/>
          </a:xfrm>
          <a:custGeom>
            <a:avLst/>
            <a:gdLst/>
            <a:ahLst/>
            <a:cxnLst/>
            <a:rect r="r" b="b" t="t" l="l"/>
            <a:pathLst>
              <a:path h="748128" w="748128">
                <a:moveTo>
                  <a:pt x="0" y="0"/>
                </a:moveTo>
                <a:lnTo>
                  <a:pt x="748128" y="0"/>
                </a:lnTo>
                <a:lnTo>
                  <a:pt x="748128" y="748128"/>
                </a:lnTo>
                <a:lnTo>
                  <a:pt x="0" y="748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0">
            <a:off x="11889853" y="5676900"/>
            <a:ext cx="748128" cy="748128"/>
          </a:xfrm>
          <a:custGeom>
            <a:avLst/>
            <a:gdLst/>
            <a:ahLst/>
            <a:cxnLst/>
            <a:rect r="r" b="b" t="t" l="l"/>
            <a:pathLst>
              <a:path h="748128" w="748128">
                <a:moveTo>
                  <a:pt x="0" y="0"/>
                </a:moveTo>
                <a:lnTo>
                  <a:pt x="748128" y="0"/>
                </a:lnTo>
                <a:lnTo>
                  <a:pt x="748128" y="748128"/>
                </a:lnTo>
                <a:lnTo>
                  <a:pt x="0" y="748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0" id="30"/>
          <p:cNvSpPr/>
          <p:nvPr/>
        </p:nvSpPr>
        <p:spPr>
          <a:xfrm flipH="false" flipV="false" rot="0">
            <a:off x="11889853" y="6950545"/>
            <a:ext cx="748128" cy="748128"/>
          </a:xfrm>
          <a:custGeom>
            <a:avLst/>
            <a:gdLst/>
            <a:ahLst/>
            <a:cxnLst/>
            <a:rect r="r" b="b" t="t" l="l"/>
            <a:pathLst>
              <a:path h="748128" w="748128">
                <a:moveTo>
                  <a:pt x="0" y="0"/>
                </a:moveTo>
                <a:lnTo>
                  <a:pt x="748128" y="0"/>
                </a:lnTo>
                <a:lnTo>
                  <a:pt x="748128" y="748128"/>
                </a:lnTo>
                <a:lnTo>
                  <a:pt x="0" y="748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0">
            <a:off x="11889853" y="8241598"/>
            <a:ext cx="748128" cy="748128"/>
          </a:xfrm>
          <a:custGeom>
            <a:avLst/>
            <a:gdLst/>
            <a:ahLst/>
            <a:cxnLst/>
            <a:rect r="r" b="b" t="t" l="l"/>
            <a:pathLst>
              <a:path h="748128" w="748128">
                <a:moveTo>
                  <a:pt x="0" y="0"/>
                </a:moveTo>
                <a:lnTo>
                  <a:pt x="748128" y="0"/>
                </a:lnTo>
                <a:lnTo>
                  <a:pt x="748128" y="748128"/>
                </a:lnTo>
                <a:lnTo>
                  <a:pt x="0" y="748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2" id="32"/>
          <p:cNvGrpSpPr/>
          <p:nvPr/>
        </p:nvGrpSpPr>
        <p:grpSpPr>
          <a:xfrm rot="0">
            <a:off x="6555280" y="3207540"/>
            <a:ext cx="625413" cy="625413"/>
            <a:chOff x="0" y="0"/>
            <a:chExt cx="812800" cy="812800"/>
          </a:xfrm>
        </p:grpSpPr>
        <p:sp>
          <p:nvSpPr>
            <p:cNvPr name="Freeform 33" id="3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name="TextBox 34" id="34"/>
            <p:cNvSpPr txBox="true"/>
            <p:nvPr/>
          </p:nvSpPr>
          <p:spPr>
            <a:xfrm>
              <a:off x="76200" y="28575"/>
              <a:ext cx="660400" cy="708025"/>
            </a:xfrm>
            <a:prstGeom prst="rect">
              <a:avLst/>
            </a:prstGeom>
          </p:spPr>
          <p:txBody>
            <a:bodyPr anchor="ctr" rtlCol="false" tIns="50800" lIns="50800" bIns="50800" rIns="50800"/>
            <a:lstStyle/>
            <a:p>
              <a:pPr algn="ctr">
                <a:lnSpc>
                  <a:spcPts val="2939"/>
                </a:lnSpc>
              </a:pPr>
              <a:r>
                <a:rPr lang="en-US" sz="2099">
                  <a:solidFill>
                    <a:srgbClr val="01003B"/>
                  </a:solidFill>
                  <a:latin typeface="IBM Plex Sans Bold"/>
                </a:rPr>
                <a:t>3</a:t>
              </a:r>
            </a:p>
          </p:txBody>
        </p:sp>
      </p:grpSp>
      <p:grpSp>
        <p:nvGrpSpPr>
          <p:cNvPr name="Group 35" id="35"/>
          <p:cNvGrpSpPr/>
          <p:nvPr/>
        </p:nvGrpSpPr>
        <p:grpSpPr>
          <a:xfrm rot="0">
            <a:off x="6555280" y="4453055"/>
            <a:ext cx="625413" cy="625413"/>
            <a:chOff x="0" y="0"/>
            <a:chExt cx="812800" cy="812800"/>
          </a:xfrm>
        </p:grpSpPr>
        <p:sp>
          <p:nvSpPr>
            <p:cNvPr name="Freeform 36" id="3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name="TextBox 37" id="37"/>
            <p:cNvSpPr txBox="true"/>
            <p:nvPr/>
          </p:nvSpPr>
          <p:spPr>
            <a:xfrm>
              <a:off x="76200" y="28575"/>
              <a:ext cx="660400" cy="708025"/>
            </a:xfrm>
            <a:prstGeom prst="rect">
              <a:avLst/>
            </a:prstGeom>
          </p:spPr>
          <p:txBody>
            <a:bodyPr anchor="ctr" rtlCol="false" tIns="50800" lIns="50800" bIns="50800" rIns="50800"/>
            <a:lstStyle/>
            <a:p>
              <a:pPr algn="ctr">
                <a:lnSpc>
                  <a:spcPts val="2939"/>
                </a:lnSpc>
              </a:pPr>
              <a:r>
                <a:rPr lang="en-US" sz="2099">
                  <a:solidFill>
                    <a:srgbClr val="01003B"/>
                  </a:solidFill>
                  <a:latin typeface="IBM Plex Sans Bold"/>
                </a:rPr>
                <a:t>4</a:t>
              </a:r>
            </a:p>
          </p:txBody>
        </p:sp>
      </p:grpSp>
      <p:grpSp>
        <p:nvGrpSpPr>
          <p:cNvPr name="Group 38" id="38"/>
          <p:cNvGrpSpPr/>
          <p:nvPr/>
        </p:nvGrpSpPr>
        <p:grpSpPr>
          <a:xfrm rot="0">
            <a:off x="6555280" y="5676900"/>
            <a:ext cx="625413" cy="625413"/>
            <a:chOff x="0" y="0"/>
            <a:chExt cx="812800" cy="812800"/>
          </a:xfrm>
        </p:grpSpPr>
        <p:sp>
          <p:nvSpPr>
            <p:cNvPr name="Freeform 39" id="3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name="TextBox 40" id="40"/>
            <p:cNvSpPr txBox="true"/>
            <p:nvPr/>
          </p:nvSpPr>
          <p:spPr>
            <a:xfrm>
              <a:off x="76200" y="28575"/>
              <a:ext cx="660400" cy="708025"/>
            </a:xfrm>
            <a:prstGeom prst="rect">
              <a:avLst/>
            </a:prstGeom>
          </p:spPr>
          <p:txBody>
            <a:bodyPr anchor="ctr" rtlCol="false" tIns="50800" lIns="50800" bIns="50800" rIns="50800"/>
            <a:lstStyle/>
            <a:p>
              <a:pPr algn="ctr">
                <a:lnSpc>
                  <a:spcPts val="2939"/>
                </a:lnSpc>
              </a:pPr>
              <a:r>
                <a:rPr lang="en-US" sz="2099">
                  <a:solidFill>
                    <a:srgbClr val="01003B"/>
                  </a:solidFill>
                  <a:latin typeface="IBM Plex Sans Bold"/>
                </a:rPr>
                <a:t>5</a:t>
              </a:r>
            </a:p>
          </p:txBody>
        </p:sp>
      </p:grpSp>
      <p:grpSp>
        <p:nvGrpSpPr>
          <p:cNvPr name="Group 41" id="41"/>
          <p:cNvGrpSpPr/>
          <p:nvPr/>
        </p:nvGrpSpPr>
        <p:grpSpPr>
          <a:xfrm rot="0">
            <a:off x="6555280" y="6950545"/>
            <a:ext cx="625413" cy="625413"/>
            <a:chOff x="0" y="0"/>
            <a:chExt cx="812800" cy="812800"/>
          </a:xfrm>
        </p:grpSpPr>
        <p:sp>
          <p:nvSpPr>
            <p:cNvPr name="Freeform 42" id="4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name="TextBox 43" id="43"/>
            <p:cNvSpPr txBox="true"/>
            <p:nvPr/>
          </p:nvSpPr>
          <p:spPr>
            <a:xfrm>
              <a:off x="76200" y="28575"/>
              <a:ext cx="660400" cy="708025"/>
            </a:xfrm>
            <a:prstGeom prst="rect">
              <a:avLst/>
            </a:prstGeom>
          </p:spPr>
          <p:txBody>
            <a:bodyPr anchor="ctr" rtlCol="false" tIns="50800" lIns="50800" bIns="50800" rIns="50800"/>
            <a:lstStyle/>
            <a:p>
              <a:pPr algn="ctr">
                <a:lnSpc>
                  <a:spcPts val="2939"/>
                </a:lnSpc>
              </a:pPr>
              <a:r>
                <a:rPr lang="en-US" sz="2099">
                  <a:solidFill>
                    <a:srgbClr val="01003B"/>
                  </a:solidFill>
                  <a:latin typeface="IBM Plex Sans Bold"/>
                </a:rPr>
                <a:t>6</a:t>
              </a:r>
            </a:p>
          </p:txBody>
        </p:sp>
      </p:grpSp>
      <p:grpSp>
        <p:nvGrpSpPr>
          <p:cNvPr name="Group 44" id="44"/>
          <p:cNvGrpSpPr/>
          <p:nvPr/>
        </p:nvGrpSpPr>
        <p:grpSpPr>
          <a:xfrm rot="0">
            <a:off x="6555280" y="8241598"/>
            <a:ext cx="625413" cy="625413"/>
            <a:chOff x="0" y="0"/>
            <a:chExt cx="812800" cy="812800"/>
          </a:xfrm>
        </p:grpSpPr>
        <p:sp>
          <p:nvSpPr>
            <p:cNvPr name="Freeform 45" id="4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name="TextBox 46" id="46"/>
            <p:cNvSpPr txBox="true"/>
            <p:nvPr/>
          </p:nvSpPr>
          <p:spPr>
            <a:xfrm>
              <a:off x="76200" y="28575"/>
              <a:ext cx="660400" cy="708025"/>
            </a:xfrm>
            <a:prstGeom prst="rect">
              <a:avLst/>
            </a:prstGeom>
          </p:spPr>
          <p:txBody>
            <a:bodyPr anchor="ctr" rtlCol="false" tIns="50800" lIns="50800" bIns="50800" rIns="50800"/>
            <a:lstStyle/>
            <a:p>
              <a:pPr algn="ctr">
                <a:lnSpc>
                  <a:spcPts val="2939"/>
                </a:lnSpc>
              </a:pPr>
              <a:r>
                <a:rPr lang="en-US" sz="2099">
                  <a:solidFill>
                    <a:srgbClr val="01003B"/>
                  </a:solidFill>
                  <a:latin typeface="IBM Plex Sans Bold"/>
                </a:rPr>
                <a:t>7</a:t>
              </a:r>
            </a:p>
          </p:txBody>
        </p:sp>
      </p:grpSp>
      <p:grpSp>
        <p:nvGrpSpPr>
          <p:cNvPr name="Group 47" id="47"/>
          <p:cNvGrpSpPr/>
          <p:nvPr/>
        </p:nvGrpSpPr>
        <p:grpSpPr>
          <a:xfrm rot="0">
            <a:off x="11951211" y="876569"/>
            <a:ext cx="625413" cy="625413"/>
            <a:chOff x="0" y="0"/>
            <a:chExt cx="812800" cy="812800"/>
          </a:xfrm>
        </p:grpSpPr>
        <p:sp>
          <p:nvSpPr>
            <p:cNvPr name="Freeform 48" id="4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name="TextBox 49" id="49"/>
            <p:cNvSpPr txBox="true"/>
            <p:nvPr/>
          </p:nvSpPr>
          <p:spPr>
            <a:xfrm>
              <a:off x="76200" y="28575"/>
              <a:ext cx="660400" cy="708025"/>
            </a:xfrm>
            <a:prstGeom prst="rect">
              <a:avLst/>
            </a:prstGeom>
          </p:spPr>
          <p:txBody>
            <a:bodyPr anchor="ctr" rtlCol="false" tIns="50800" lIns="50800" bIns="50800" rIns="50800"/>
            <a:lstStyle/>
            <a:p>
              <a:pPr algn="ctr">
                <a:lnSpc>
                  <a:spcPts val="2939"/>
                </a:lnSpc>
              </a:pPr>
              <a:r>
                <a:rPr lang="en-US" sz="2099">
                  <a:solidFill>
                    <a:srgbClr val="01003B"/>
                  </a:solidFill>
                  <a:latin typeface="IBM Plex Sans Bold"/>
                </a:rPr>
                <a:t>8</a:t>
              </a:r>
            </a:p>
          </p:txBody>
        </p:sp>
      </p:grpSp>
      <p:grpSp>
        <p:nvGrpSpPr>
          <p:cNvPr name="Group 50" id="50"/>
          <p:cNvGrpSpPr/>
          <p:nvPr/>
        </p:nvGrpSpPr>
        <p:grpSpPr>
          <a:xfrm rot="0">
            <a:off x="11951211" y="1987370"/>
            <a:ext cx="625413" cy="625413"/>
            <a:chOff x="0" y="0"/>
            <a:chExt cx="812800" cy="812800"/>
          </a:xfrm>
        </p:grpSpPr>
        <p:sp>
          <p:nvSpPr>
            <p:cNvPr name="Freeform 51" id="5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name="TextBox 52" id="52"/>
            <p:cNvSpPr txBox="true"/>
            <p:nvPr/>
          </p:nvSpPr>
          <p:spPr>
            <a:xfrm>
              <a:off x="76200" y="28575"/>
              <a:ext cx="660400" cy="708025"/>
            </a:xfrm>
            <a:prstGeom prst="rect">
              <a:avLst/>
            </a:prstGeom>
          </p:spPr>
          <p:txBody>
            <a:bodyPr anchor="ctr" rtlCol="false" tIns="50800" lIns="50800" bIns="50800" rIns="50800"/>
            <a:lstStyle/>
            <a:p>
              <a:pPr algn="ctr">
                <a:lnSpc>
                  <a:spcPts val="2939"/>
                </a:lnSpc>
              </a:pPr>
              <a:r>
                <a:rPr lang="en-US" sz="2099">
                  <a:solidFill>
                    <a:srgbClr val="01003B"/>
                  </a:solidFill>
                  <a:latin typeface="IBM Plex Sans Bold"/>
                </a:rPr>
                <a:t>9</a:t>
              </a:r>
            </a:p>
          </p:txBody>
        </p:sp>
      </p:grpSp>
      <p:grpSp>
        <p:nvGrpSpPr>
          <p:cNvPr name="Group 53" id="53"/>
          <p:cNvGrpSpPr/>
          <p:nvPr/>
        </p:nvGrpSpPr>
        <p:grpSpPr>
          <a:xfrm rot="0">
            <a:off x="11951211" y="3231335"/>
            <a:ext cx="625413" cy="625413"/>
            <a:chOff x="0" y="0"/>
            <a:chExt cx="812800" cy="812800"/>
          </a:xfrm>
        </p:grpSpPr>
        <p:sp>
          <p:nvSpPr>
            <p:cNvPr name="Freeform 54" id="5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name="TextBox 55" id="55"/>
            <p:cNvSpPr txBox="true"/>
            <p:nvPr/>
          </p:nvSpPr>
          <p:spPr>
            <a:xfrm>
              <a:off x="76200" y="28575"/>
              <a:ext cx="660400" cy="708025"/>
            </a:xfrm>
            <a:prstGeom prst="rect">
              <a:avLst/>
            </a:prstGeom>
          </p:spPr>
          <p:txBody>
            <a:bodyPr anchor="ctr" rtlCol="false" tIns="50800" lIns="50800" bIns="50800" rIns="50800"/>
            <a:lstStyle/>
            <a:p>
              <a:pPr algn="ctr">
                <a:lnSpc>
                  <a:spcPts val="2939"/>
                </a:lnSpc>
              </a:pPr>
              <a:r>
                <a:rPr lang="en-US" sz="2099">
                  <a:solidFill>
                    <a:srgbClr val="01003B"/>
                  </a:solidFill>
                  <a:latin typeface="IBM Plex Sans Bold"/>
                </a:rPr>
                <a:t>10</a:t>
              </a:r>
            </a:p>
          </p:txBody>
        </p:sp>
      </p:grpSp>
      <p:grpSp>
        <p:nvGrpSpPr>
          <p:cNvPr name="Group 56" id="56"/>
          <p:cNvGrpSpPr/>
          <p:nvPr/>
        </p:nvGrpSpPr>
        <p:grpSpPr>
          <a:xfrm rot="0">
            <a:off x="11951211" y="4482692"/>
            <a:ext cx="625413" cy="625413"/>
            <a:chOff x="0" y="0"/>
            <a:chExt cx="812800" cy="812800"/>
          </a:xfrm>
        </p:grpSpPr>
        <p:sp>
          <p:nvSpPr>
            <p:cNvPr name="Freeform 57" id="5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name="TextBox 58" id="58"/>
            <p:cNvSpPr txBox="true"/>
            <p:nvPr/>
          </p:nvSpPr>
          <p:spPr>
            <a:xfrm>
              <a:off x="76200" y="28575"/>
              <a:ext cx="660400" cy="708025"/>
            </a:xfrm>
            <a:prstGeom prst="rect">
              <a:avLst/>
            </a:prstGeom>
          </p:spPr>
          <p:txBody>
            <a:bodyPr anchor="ctr" rtlCol="false" tIns="50800" lIns="50800" bIns="50800" rIns="50800"/>
            <a:lstStyle/>
            <a:p>
              <a:pPr algn="ctr">
                <a:lnSpc>
                  <a:spcPts val="2939"/>
                </a:lnSpc>
              </a:pPr>
              <a:r>
                <a:rPr lang="en-US" sz="2099">
                  <a:solidFill>
                    <a:srgbClr val="01003B"/>
                  </a:solidFill>
                  <a:latin typeface="IBM Plex Sans Bold"/>
                </a:rPr>
                <a:t>11</a:t>
              </a:r>
            </a:p>
          </p:txBody>
        </p:sp>
      </p:grpSp>
      <p:grpSp>
        <p:nvGrpSpPr>
          <p:cNvPr name="Group 59" id="59"/>
          <p:cNvGrpSpPr/>
          <p:nvPr/>
        </p:nvGrpSpPr>
        <p:grpSpPr>
          <a:xfrm rot="0">
            <a:off x="11951211" y="5734583"/>
            <a:ext cx="625413" cy="625413"/>
            <a:chOff x="0" y="0"/>
            <a:chExt cx="812800" cy="812800"/>
          </a:xfrm>
        </p:grpSpPr>
        <p:sp>
          <p:nvSpPr>
            <p:cNvPr name="Freeform 60" id="6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name="TextBox 61" id="61"/>
            <p:cNvSpPr txBox="true"/>
            <p:nvPr/>
          </p:nvSpPr>
          <p:spPr>
            <a:xfrm>
              <a:off x="76200" y="28575"/>
              <a:ext cx="660400" cy="708025"/>
            </a:xfrm>
            <a:prstGeom prst="rect">
              <a:avLst/>
            </a:prstGeom>
          </p:spPr>
          <p:txBody>
            <a:bodyPr anchor="ctr" rtlCol="false" tIns="50800" lIns="50800" bIns="50800" rIns="50800"/>
            <a:lstStyle/>
            <a:p>
              <a:pPr algn="ctr">
                <a:lnSpc>
                  <a:spcPts val="2939"/>
                </a:lnSpc>
              </a:pPr>
              <a:r>
                <a:rPr lang="en-US" sz="2099">
                  <a:solidFill>
                    <a:srgbClr val="01003B"/>
                  </a:solidFill>
                  <a:latin typeface="IBM Plex Sans Bold"/>
                </a:rPr>
                <a:t>12</a:t>
              </a:r>
            </a:p>
          </p:txBody>
        </p:sp>
      </p:grpSp>
      <p:grpSp>
        <p:nvGrpSpPr>
          <p:cNvPr name="Group 62" id="62"/>
          <p:cNvGrpSpPr/>
          <p:nvPr/>
        </p:nvGrpSpPr>
        <p:grpSpPr>
          <a:xfrm rot="0">
            <a:off x="11951211" y="7016111"/>
            <a:ext cx="625413" cy="625413"/>
            <a:chOff x="0" y="0"/>
            <a:chExt cx="812800" cy="812800"/>
          </a:xfrm>
        </p:grpSpPr>
        <p:sp>
          <p:nvSpPr>
            <p:cNvPr name="Freeform 63" id="6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name="TextBox 64" id="64"/>
            <p:cNvSpPr txBox="true"/>
            <p:nvPr/>
          </p:nvSpPr>
          <p:spPr>
            <a:xfrm>
              <a:off x="76200" y="28575"/>
              <a:ext cx="660400" cy="708025"/>
            </a:xfrm>
            <a:prstGeom prst="rect">
              <a:avLst/>
            </a:prstGeom>
          </p:spPr>
          <p:txBody>
            <a:bodyPr anchor="ctr" rtlCol="false" tIns="50800" lIns="50800" bIns="50800" rIns="50800"/>
            <a:lstStyle/>
            <a:p>
              <a:pPr algn="ctr">
                <a:lnSpc>
                  <a:spcPts val="2939"/>
                </a:lnSpc>
              </a:pPr>
              <a:r>
                <a:rPr lang="en-US" sz="2099">
                  <a:solidFill>
                    <a:srgbClr val="01003B"/>
                  </a:solidFill>
                  <a:latin typeface="IBM Plex Sans Bold"/>
                </a:rPr>
                <a:t>13</a:t>
              </a:r>
            </a:p>
          </p:txBody>
        </p:sp>
      </p:grpSp>
      <p:grpSp>
        <p:nvGrpSpPr>
          <p:cNvPr name="Group 65" id="65"/>
          <p:cNvGrpSpPr/>
          <p:nvPr/>
        </p:nvGrpSpPr>
        <p:grpSpPr>
          <a:xfrm rot="0">
            <a:off x="11951211" y="8302956"/>
            <a:ext cx="625413" cy="625413"/>
            <a:chOff x="0" y="0"/>
            <a:chExt cx="812800" cy="812800"/>
          </a:xfrm>
        </p:grpSpPr>
        <p:sp>
          <p:nvSpPr>
            <p:cNvPr name="Freeform 66" id="6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F8F8"/>
            </a:solidFill>
          </p:spPr>
        </p:sp>
        <p:sp>
          <p:nvSpPr>
            <p:cNvPr name="TextBox 67" id="67"/>
            <p:cNvSpPr txBox="true"/>
            <p:nvPr/>
          </p:nvSpPr>
          <p:spPr>
            <a:xfrm>
              <a:off x="76200" y="28575"/>
              <a:ext cx="660400" cy="708025"/>
            </a:xfrm>
            <a:prstGeom prst="rect">
              <a:avLst/>
            </a:prstGeom>
          </p:spPr>
          <p:txBody>
            <a:bodyPr anchor="ctr" rtlCol="false" tIns="50800" lIns="50800" bIns="50800" rIns="50800"/>
            <a:lstStyle/>
            <a:p>
              <a:pPr algn="ctr">
                <a:lnSpc>
                  <a:spcPts val="2939"/>
                </a:lnSpc>
              </a:pPr>
              <a:r>
                <a:rPr lang="en-US" sz="2099">
                  <a:solidFill>
                    <a:srgbClr val="01003B"/>
                  </a:solidFill>
                  <a:latin typeface="IBM Plex Sans Bold"/>
                </a:rPr>
                <a:t>14</a:t>
              </a:r>
            </a:p>
          </p:txBody>
        </p:sp>
      </p:grpSp>
      <p:sp>
        <p:nvSpPr>
          <p:cNvPr name="TextBox 68" id="68"/>
          <p:cNvSpPr txBox="true"/>
          <p:nvPr/>
        </p:nvSpPr>
        <p:spPr>
          <a:xfrm rot="0">
            <a:off x="7533138" y="901223"/>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Mevcut Problem</a:t>
            </a:r>
          </a:p>
        </p:txBody>
      </p:sp>
      <p:sp>
        <p:nvSpPr>
          <p:cNvPr name="TextBox 69" id="69"/>
          <p:cNvSpPr txBox="true"/>
          <p:nvPr/>
        </p:nvSpPr>
        <p:spPr>
          <a:xfrm rot="0">
            <a:off x="7563817" y="2012023"/>
            <a:ext cx="3764061"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Mevcut Çözüm Yöntemleri</a:t>
            </a:r>
          </a:p>
        </p:txBody>
      </p:sp>
      <p:sp>
        <p:nvSpPr>
          <p:cNvPr name="TextBox 70" id="70"/>
          <p:cNvSpPr txBox="true"/>
          <p:nvPr/>
        </p:nvSpPr>
        <p:spPr>
          <a:xfrm rot="0">
            <a:off x="13141255" y="997157"/>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Rakip Analizi</a:t>
            </a:r>
          </a:p>
        </p:txBody>
      </p:sp>
      <p:sp>
        <p:nvSpPr>
          <p:cNvPr name="TextBox 71" id="71"/>
          <p:cNvSpPr txBox="true"/>
          <p:nvPr/>
        </p:nvSpPr>
        <p:spPr>
          <a:xfrm rot="0">
            <a:off x="7533138" y="8279989"/>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Pazar Araştırması</a:t>
            </a:r>
          </a:p>
        </p:txBody>
      </p:sp>
      <p:sp>
        <p:nvSpPr>
          <p:cNvPr name="TextBox 72" id="72"/>
          <p:cNvSpPr txBox="true"/>
          <p:nvPr/>
        </p:nvSpPr>
        <p:spPr>
          <a:xfrm rot="0">
            <a:off x="13141255" y="5725882"/>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Şirket Tanıtımı</a:t>
            </a:r>
          </a:p>
        </p:txBody>
      </p:sp>
      <p:sp>
        <p:nvSpPr>
          <p:cNvPr name="TextBox 73" id="73"/>
          <p:cNvSpPr txBox="true"/>
          <p:nvPr/>
        </p:nvSpPr>
        <p:spPr>
          <a:xfrm rot="0">
            <a:off x="13141255" y="7019553"/>
            <a:ext cx="3875079"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Şirketimiz ve İş Ortaklarımız</a:t>
            </a:r>
          </a:p>
        </p:txBody>
      </p:sp>
      <p:sp>
        <p:nvSpPr>
          <p:cNvPr name="Freeform 74" id="74"/>
          <p:cNvSpPr/>
          <p:nvPr/>
        </p:nvSpPr>
        <p:spPr>
          <a:xfrm flipH="false" flipV="false" rot="0">
            <a:off x="-921229" y="-766000"/>
            <a:ext cx="4286247" cy="4286247"/>
          </a:xfrm>
          <a:custGeom>
            <a:avLst/>
            <a:gdLst/>
            <a:ahLst/>
            <a:cxnLst/>
            <a:rect r="r" b="b" t="t" l="l"/>
            <a:pathLst>
              <a:path h="4286247" w="4286247">
                <a:moveTo>
                  <a:pt x="0" y="0"/>
                </a:moveTo>
                <a:lnTo>
                  <a:pt x="4286247" y="0"/>
                </a:lnTo>
                <a:lnTo>
                  <a:pt x="4286247" y="4286246"/>
                </a:lnTo>
                <a:lnTo>
                  <a:pt x="0" y="4286246"/>
                </a:lnTo>
                <a:lnTo>
                  <a:pt x="0" y="0"/>
                </a:lnTo>
                <a:close/>
              </a:path>
            </a:pathLst>
          </a:custGeom>
          <a:blipFill>
            <a:blip r:embed="rId6"/>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68DCF"/>
        </a:solidFill>
      </p:bgPr>
    </p:bg>
    <p:spTree>
      <p:nvGrpSpPr>
        <p:cNvPr id="1" name=""/>
        <p:cNvGrpSpPr/>
        <p:nvPr/>
      </p:nvGrpSpPr>
      <p:grpSpPr>
        <a:xfrm>
          <a:off x="0" y="0"/>
          <a:ext cx="0" cy="0"/>
          <a:chOff x="0" y="0"/>
          <a:chExt cx="0" cy="0"/>
        </a:xfrm>
      </p:grpSpPr>
      <p:sp>
        <p:nvSpPr>
          <p:cNvPr name="Freeform 2" id="2"/>
          <p:cNvSpPr/>
          <p:nvPr/>
        </p:nvSpPr>
        <p:spPr>
          <a:xfrm flipH="false" flipV="false" rot="0">
            <a:off x="4287962" y="6520851"/>
            <a:ext cx="1838153" cy="1413707"/>
          </a:xfrm>
          <a:custGeom>
            <a:avLst/>
            <a:gdLst/>
            <a:ahLst/>
            <a:cxnLst/>
            <a:rect r="r" b="b" t="t" l="l"/>
            <a:pathLst>
              <a:path h="1413707" w="1838153">
                <a:moveTo>
                  <a:pt x="0" y="0"/>
                </a:moveTo>
                <a:lnTo>
                  <a:pt x="1838153" y="0"/>
                </a:lnTo>
                <a:lnTo>
                  <a:pt x="1838153" y="1413707"/>
                </a:lnTo>
                <a:lnTo>
                  <a:pt x="0" y="14137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657902" y="4231817"/>
            <a:ext cx="2915560" cy="940790"/>
            <a:chOff x="0" y="0"/>
            <a:chExt cx="6238240" cy="2012950"/>
          </a:xfrm>
        </p:grpSpPr>
        <p:sp>
          <p:nvSpPr>
            <p:cNvPr name="Freeform 4" id="4"/>
            <p:cNvSpPr/>
            <p:nvPr/>
          </p:nvSpPr>
          <p:spPr>
            <a:xfrm flipH="false" flipV="false" rot="0">
              <a:off x="0" y="0"/>
              <a:ext cx="6238240" cy="2112010"/>
            </a:xfrm>
            <a:custGeom>
              <a:avLst/>
              <a:gdLst/>
              <a:ahLst/>
              <a:cxnLst/>
              <a:rect r="r" b="b" t="t" l="l"/>
              <a:pathLst>
                <a:path h="2112010" w="6238240">
                  <a:moveTo>
                    <a:pt x="5615940" y="1541780"/>
                  </a:moveTo>
                  <a:cubicBezTo>
                    <a:pt x="5615940" y="1535430"/>
                    <a:pt x="5617210" y="1530350"/>
                    <a:pt x="5617210" y="1522730"/>
                  </a:cubicBezTo>
                  <a:lnTo>
                    <a:pt x="5617210" y="490220"/>
                  </a:lnTo>
                  <a:cubicBezTo>
                    <a:pt x="5617210" y="220980"/>
                    <a:pt x="5407660" y="0"/>
                    <a:pt x="5151120" y="0"/>
                  </a:cubicBezTo>
                  <a:lnTo>
                    <a:pt x="467360" y="0"/>
                  </a:lnTo>
                  <a:cubicBezTo>
                    <a:pt x="210820" y="0"/>
                    <a:pt x="0" y="220980"/>
                    <a:pt x="0" y="490220"/>
                  </a:cubicBezTo>
                  <a:lnTo>
                    <a:pt x="0" y="1522730"/>
                  </a:lnTo>
                  <a:cubicBezTo>
                    <a:pt x="0" y="1791970"/>
                    <a:pt x="209550" y="2012950"/>
                    <a:pt x="466090" y="2012950"/>
                  </a:cubicBezTo>
                  <a:lnTo>
                    <a:pt x="5149850" y="2012950"/>
                  </a:lnTo>
                  <a:cubicBezTo>
                    <a:pt x="5262880" y="2012950"/>
                    <a:pt x="5367020" y="1969770"/>
                    <a:pt x="5447030" y="1899920"/>
                  </a:cubicBezTo>
                  <a:cubicBezTo>
                    <a:pt x="5577840" y="1971040"/>
                    <a:pt x="5890260" y="2112010"/>
                    <a:pt x="6236970" y="1905000"/>
                  </a:cubicBezTo>
                  <a:cubicBezTo>
                    <a:pt x="6238240" y="1905000"/>
                    <a:pt x="5925820" y="1906270"/>
                    <a:pt x="5615940" y="1541780"/>
                  </a:cubicBezTo>
                  <a:lnTo>
                    <a:pt x="5615940" y="1541780"/>
                  </a:lnTo>
                  <a:close/>
                </a:path>
              </a:pathLst>
            </a:custGeom>
            <a:solidFill>
              <a:srgbClr val="8727A2"/>
            </a:solidFill>
          </p:spPr>
        </p:sp>
      </p:grpSp>
      <p:grpSp>
        <p:nvGrpSpPr>
          <p:cNvPr name="Group 5" id="5"/>
          <p:cNvGrpSpPr/>
          <p:nvPr/>
        </p:nvGrpSpPr>
        <p:grpSpPr>
          <a:xfrm rot="0">
            <a:off x="11014007" y="6307094"/>
            <a:ext cx="2109742" cy="1319450"/>
            <a:chOff x="0" y="0"/>
            <a:chExt cx="6350000" cy="3971343"/>
          </a:xfrm>
        </p:grpSpPr>
        <p:sp>
          <p:nvSpPr>
            <p:cNvPr name="Freeform 6" id="6"/>
            <p:cNvSpPr/>
            <p:nvPr/>
          </p:nvSpPr>
          <p:spPr>
            <a:xfrm flipH="false" flipV="false" rot="0">
              <a:off x="0" y="0"/>
              <a:ext cx="6350000" cy="3971343"/>
            </a:xfrm>
            <a:custGeom>
              <a:avLst/>
              <a:gdLst/>
              <a:ahLst/>
              <a:cxnLst/>
              <a:rect r="r" b="b" t="t" l="l"/>
              <a:pathLst>
                <a:path h="3971343" w="6350000">
                  <a:moveTo>
                    <a:pt x="5332730" y="0"/>
                  </a:moveTo>
                  <a:lnTo>
                    <a:pt x="1017270" y="0"/>
                  </a:lnTo>
                  <a:cubicBezTo>
                    <a:pt x="455930" y="0"/>
                    <a:pt x="0" y="455930"/>
                    <a:pt x="0" y="1017270"/>
                  </a:cubicBezTo>
                  <a:lnTo>
                    <a:pt x="0" y="1754002"/>
                  </a:lnTo>
                  <a:cubicBezTo>
                    <a:pt x="0" y="2222553"/>
                    <a:pt x="455930" y="2678483"/>
                    <a:pt x="1017270" y="2678483"/>
                  </a:cubicBezTo>
                  <a:lnTo>
                    <a:pt x="1800860" y="2678483"/>
                  </a:lnTo>
                  <a:lnTo>
                    <a:pt x="1800860" y="3971343"/>
                  </a:lnTo>
                  <a:lnTo>
                    <a:pt x="2532380" y="2678483"/>
                  </a:lnTo>
                  <a:lnTo>
                    <a:pt x="5332730" y="2678483"/>
                  </a:lnTo>
                  <a:cubicBezTo>
                    <a:pt x="5894070" y="2678483"/>
                    <a:pt x="6350000" y="2222553"/>
                    <a:pt x="6350000" y="1754002"/>
                  </a:cubicBezTo>
                  <a:lnTo>
                    <a:pt x="6350000" y="1017270"/>
                  </a:lnTo>
                  <a:cubicBezTo>
                    <a:pt x="6350000" y="455930"/>
                    <a:pt x="5895340" y="0"/>
                    <a:pt x="5332730" y="0"/>
                  </a:cubicBezTo>
                  <a:lnTo>
                    <a:pt x="5332730" y="0"/>
                  </a:lnTo>
                  <a:close/>
                </a:path>
              </a:pathLst>
            </a:custGeom>
            <a:solidFill>
              <a:srgbClr val="8727A2"/>
            </a:solidFill>
          </p:spPr>
        </p:sp>
      </p:grpSp>
      <p:sp>
        <p:nvSpPr>
          <p:cNvPr name="Freeform 7" id="7"/>
          <p:cNvSpPr/>
          <p:nvPr/>
        </p:nvSpPr>
        <p:spPr>
          <a:xfrm flipH="false" flipV="false" rot="0">
            <a:off x="11014007" y="3158341"/>
            <a:ext cx="1948065" cy="1480530"/>
          </a:xfrm>
          <a:custGeom>
            <a:avLst/>
            <a:gdLst/>
            <a:ahLst/>
            <a:cxnLst/>
            <a:rect r="r" b="b" t="t" l="l"/>
            <a:pathLst>
              <a:path h="1480530" w="1948065">
                <a:moveTo>
                  <a:pt x="0" y="0"/>
                </a:moveTo>
                <a:lnTo>
                  <a:pt x="1948065" y="0"/>
                </a:lnTo>
                <a:lnTo>
                  <a:pt x="1948065" y="1480530"/>
                </a:lnTo>
                <a:lnTo>
                  <a:pt x="0" y="14805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221823" y="2561825"/>
            <a:ext cx="1922177" cy="1471339"/>
          </a:xfrm>
          <a:custGeom>
            <a:avLst/>
            <a:gdLst/>
            <a:ahLst/>
            <a:cxnLst/>
            <a:rect r="r" b="b" t="t" l="l"/>
            <a:pathLst>
              <a:path h="1471339" w="1922177">
                <a:moveTo>
                  <a:pt x="0" y="0"/>
                </a:moveTo>
                <a:lnTo>
                  <a:pt x="1922177" y="0"/>
                </a:lnTo>
                <a:lnTo>
                  <a:pt x="1922177" y="1471339"/>
                </a:lnTo>
                <a:lnTo>
                  <a:pt x="0" y="1471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115121" y="666854"/>
            <a:ext cx="14967486" cy="1191606"/>
          </a:xfrm>
          <a:prstGeom prst="rect">
            <a:avLst/>
          </a:prstGeom>
        </p:spPr>
        <p:txBody>
          <a:bodyPr anchor="t" rtlCol="false" tIns="0" lIns="0" bIns="0" rIns="0">
            <a:spAutoFit/>
          </a:bodyPr>
          <a:lstStyle/>
          <a:p>
            <a:pPr algn="ctr">
              <a:lnSpc>
                <a:spcPts val="9740"/>
              </a:lnSpc>
            </a:pPr>
            <a:r>
              <a:rPr lang="en-US" sz="6957">
                <a:solidFill>
                  <a:srgbClr val="000000"/>
                </a:solidFill>
                <a:latin typeface="Dosis Extra Bold"/>
              </a:rPr>
              <a:t>Mevcut Problemler</a:t>
            </a:r>
          </a:p>
        </p:txBody>
      </p:sp>
      <p:sp>
        <p:nvSpPr>
          <p:cNvPr name="TextBox 10" id="10"/>
          <p:cNvSpPr txBox="true"/>
          <p:nvPr/>
        </p:nvSpPr>
        <p:spPr>
          <a:xfrm rot="0">
            <a:off x="11014007" y="6369285"/>
            <a:ext cx="2172841" cy="597534"/>
          </a:xfrm>
          <a:prstGeom prst="rect">
            <a:avLst/>
          </a:prstGeom>
        </p:spPr>
        <p:txBody>
          <a:bodyPr anchor="t" rtlCol="false" tIns="0" lIns="0" bIns="0" rIns="0">
            <a:spAutoFit/>
          </a:bodyPr>
          <a:lstStyle/>
          <a:p>
            <a:pPr algn="ctr">
              <a:lnSpc>
                <a:spcPts val="4340"/>
              </a:lnSpc>
            </a:pPr>
            <a:r>
              <a:rPr lang="en-US" sz="3100">
                <a:solidFill>
                  <a:srgbClr val="000000"/>
                </a:solidFill>
                <a:latin typeface="Zing Rust Base"/>
              </a:rPr>
              <a:t>ULAŞIM</a:t>
            </a:r>
          </a:p>
        </p:txBody>
      </p:sp>
      <p:sp>
        <p:nvSpPr>
          <p:cNvPr name="TextBox 11" id="11"/>
          <p:cNvSpPr txBox="true"/>
          <p:nvPr/>
        </p:nvSpPr>
        <p:spPr>
          <a:xfrm rot="0">
            <a:off x="7096491" y="2792899"/>
            <a:ext cx="2172841" cy="597534"/>
          </a:xfrm>
          <a:prstGeom prst="rect">
            <a:avLst/>
          </a:prstGeom>
        </p:spPr>
        <p:txBody>
          <a:bodyPr anchor="t" rtlCol="false" tIns="0" lIns="0" bIns="0" rIns="0">
            <a:spAutoFit/>
          </a:bodyPr>
          <a:lstStyle/>
          <a:p>
            <a:pPr algn="ctr">
              <a:lnSpc>
                <a:spcPts val="4340"/>
              </a:lnSpc>
            </a:pPr>
            <a:r>
              <a:rPr lang="en-US" sz="3100">
                <a:solidFill>
                  <a:srgbClr val="000000"/>
                </a:solidFill>
                <a:latin typeface="Zing Rust Base"/>
              </a:rPr>
              <a:t>şehir</a:t>
            </a:r>
          </a:p>
        </p:txBody>
      </p:sp>
      <p:sp>
        <p:nvSpPr>
          <p:cNvPr name="TextBox 12" id="12"/>
          <p:cNvSpPr txBox="true"/>
          <p:nvPr/>
        </p:nvSpPr>
        <p:spPr>
          <a:xfrm rot="0">
            <a:off x="4179063" y="4324872"/>
            <a:ext cx="1873239" cy="597534"/>
          </a:xfrm>
          <a:prstGeom prst="rect">
            <a:avLst/>
          </a:prstGeom>
        </p:spPr>
        <p:txBody>
          <a:bodyPr anchor="t" rtlCol="false" tIns="0" lIns="0" bIns="0" rIns="0">
            <a:spAutoFit/>
          </a:bodyPr>
          <a:lstStyle/>
          <a:p>
            <a:pPr algn="ctr">
              <a:lnSpc>
                <a:spcPts val="4340"/>
              </a:lnSpc>
            </a:pPr>
            <a:r>
              <a:rPr lang="en-US" sz="3100">
                <a:solidFill>
                  <a:srgbClr val="000000"/>
                </a:solidFill>
                <a:latin typeface="Zing Rust Base"/>
              </a:rPr>
              <a:t>SeyEhat </a:t>
            </a:r>
          </a:p>
        </p:txBody>
      </p:sp>
      <p:sp>
        <p:nvSpPr>
          <p:cNvPr name="TextBox 13" id="13"/>
          <p:cNvSpPr txBox="true"/>
          <p:nvPr/>
        </p:nvSpPr>
        <p:spPr>
          <a:xfrm rot="0">
            <a:off x="4120618" y="6833470"/>
            <a:ext cx="2172841" cy="597534"/>
          </a:xfrm>
          <a:prstGeom prst="rect">
            <a:avLst/>
          </a:prstGeom>
        </p:spPr>
        <p:txBody>
          <a:bodyPr anchor="t" rtlCol="false" tIns="0" lIns="0" bIns="0" rIns="0">
            <a:spAutoFit/>
          </a:bodyPr>
          <a:lstStyle/>
          <a:p>
            <a:pPr algn="ctr">
              <a:lnSpc>
                <a:spcPts val="4340"/>
              </a:lnSpc>
            </a:pPr>
            <a:r>
              <a:rPr lang="en-US" sz="3100">
                <a:solidFill>
                  <a:srgbClr val="000000"/>
                </a:solidFill>
                <a:latin typeface="Zing Rust Base"/>
              </a:rPr>
              <a:t>YEmek</a:t>
            </a:r>
          </a:p>
        </p:txBody>
      </p:sp>
      <p:sp>
        <p:nvSpPr>
          <p:cNvPr name="Freeform 14" id="14"/>
          <p:cNvSpPr/>
          <p:nvPr/>
        </p:nvSpPr>
        <p:spPr>
          <a:xfrm flipH="false" flipV="false" rot="0">
            <a:off x="6573462" y="4226130"/>
            <a:ext cx="3754744" cy="5481379"/>
          </a:xfrm>
          <a:custGeom>
            <a:avLst/>
            <a:gdLst/>
            <a:ahLst/>
            <a:cxnLst/>
            <a:rect r="r" b="b" t="t" l="l"/>
            <a:pathLst>
              <a:path h="5481379" w="3754744">
                <a:moveTo>
                  <a:pt x="0" y="0"/>
                </a:moveTo>
                <a:lnTo>
                  <a:pt x="3754745" y="0"/>
                </a:lnTo>
                <a:lnTo>
                  <a:pt x="3754745" y="5481379"/>
                </a:lnTo>
                <a:lnTo>
                  <a:pt x="0" y="5481379"/>
                </a:lnTo>
                <a:lnTo>
                  <a:pt x="0" y="0"/>
                </a:lnTo>
                <a:close/>
              </a:path>
            </a:pathLst>
          </a:custGeom>
          <a:blipFill>
            <a:blip r:embed="rId8"/>
            <a:stretch>
              <a:fillRect l="0" t="0" r="0" b="0"/>
            </a:stretch>
          </a:blipFill>
        </p:spPr>
      </p:sp>
      <p:sp>
        <p:nvSpPr>
          <p:cNvPr name="TextBox 15" id="15"/>
          <p:cNvSpPr txBox="true"/>
          <p:nvPr/>
        </p:nvSpPr>
        <p:spPr>
          <a:xfrm rot="0">
            <a:off x="10901619" y="3435630"/>
            <a:ext cx="2172841" cy="597534"/>
          </a:xfrm>
          <a:prstGeom prst="rect">
            <a:avLst/>
          </a:prstGeom>
        </p:spPr>
        <p:txBody>
          <a:bodyPr anchor="t" rtlCol="false" tIns="0" lIns="0" bIns="0" rIns="0">
            <a:spAutoFit/>
          </a:bodyPr>
          <a:lstStyle/>
          <a:p>
            <a:pPr algn="ctr">
              <a:lnSpc>
                <a:spcPts val="4340"/>
              </a:lnSpc>
            </a:pPr>
            <a:r>
              <a:rPr lang="en-US" sz="3100">
                <a:solidFill>
                  <a:srgbClr val="000000"/>
                </a:solidFill>
                <a:latin typeface="Zing Rust Base"/>
              </a:rPr>
              <a:t>KONAKLAMA</a:t>
            </a:r>
          </a:p>
        </p:txBody>
      </p:sp>
      <p:sp>
        <p:nvSpPr>
          <p:cNvPr name="Freeform 16" id="16"/>
          <p:cNvSpPr/>
          <p:nvPr/>
        </p:nvSpPr>
        <p:spPr>
          <a:xfrm flipH="false" flipV="false" rot="0">
            <a:off x="-639743" y="-684009"/>
            <a:ext cx="4286247" cy="4286247"/>
          </a:xfrm>
          <a:custGeom>
            <a:avLst/>
            <a:gdLst/>
            <a:ahLst/>
            <a:cxnLst/>
            <a:rect r="r" b="b" t="t" l="l"/>
            <a:pathLst>
              <a:path h="4286247" w="4286247">
                <a:moveTo>
                  <a:pt x="0" y="0"/>
                </a:moveTo>
                <a:lnTo>
                  <a:pt x="4286247" y="0"/>
                </a:lnTo>
                <a:lnTo>
                  <a:pt x="4286247" y="4286246"/>
                </a:lnTo>
                <a:lnTo>
                  <a:pt x="0" y="4286246"/>
                </a:lnTo>
                <a:lnTo>
                  <a:pt x="0" y="0"/>
                </a:lnTo>
                <a:close/>
              </a:path>
            </a:pathLst>
          </a:custGeom>
          <a:blipFill>
            <a:blip r:embed="rId9"/>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68DCF"/>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8038666" y="2544903"/>
            <a:ext cx="15465517" cy="5595705"/>
          </a:xfrm>
          <a:custGeom>
            <a:avLst/>
            <a:gdLst/>
            <a:ahLst/>
            <a:cxnLst/>
            <a:rect r="r" b="b" t="t" l="l"/>
            <a:pathLst>
              <a:path h="5595705" w="15465517">
                <a:moveTo>
                  <a:pt x="0" y="0"/>
                </a:moveTo>
                <a:lnTo>
                  <a:pt x="15465516" y="0"/>
                </a:lnTo>
                <a:lnTo>
                  <a:pt x="15465516" y="5595705"/>
                </a:lnTo>
                <a:lnTo>
                  <a:pt x="0" y="5595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2377847" y="2350770"/>
            <a:ext cx="4881453" cy="9920331"/>
            <a:chOff x="0" y="0"/>
            <a:chExt cx="5001260" cy="10163810"/>
          </a:xfrm>
        </p:grpSpPr>
        <p:sp>
          <p:nvSpPr>
            <p:cNvPr name="Freeform 4" id="4"/>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4"/>
              <a:stretch>
                <a:fillRect l="-45" t="0" r="-45" b="0"/>
              </a:stretch>
            </a:blipFill>
          </p:spPr>
        </p:sp>
        <p:sp>
          <p:nvSpPr>
            <p:cNvPr name="Freeform 5" id="5"/>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5"/>
              <a:stretch>
                <a:fillRect l="-58641" t="0" r="-31780" b="0"/>
              </a:stretch>
            </a:blipFill>
          </p:spPr>
        </p:sp>
      </p:grpSp>
      <p:grpSp>
        <p:nvGrpSpPr>
          <p:cNvPr name="Group 6" id="6"/>
          <p:cNvGrpSpPr/>
          <p:nvPr/>
        </p:nvGrpSpPr>
        <p:grpSpPr>
          <a:xfrm rot="0">
            <a:off x="502112" y="2666027"/>
            <a:ext cx="10873542" cy="6258592"/>
            <a:chOff x="0" y="0"/>
            <a:chExt cx="14498056" cy="8344789"/>
          </a:xfrm>
        </p:grpSpPr>
        <p:sp>
          <p:nvSpPr>
            <p:cNvPr name="TextBox 7" id="7"/>
            <p:cNvSpPr txBox="true"/>
            <p:nvPr/>
          </p:nvSpPr>
          <p:spPr>
            <a:xfrm rot="0">
              <a:off x="0" y="0"/>
              <a:ext cx="14498056" cy="647700"/>
            </a:xfrm>
            <a:prstGeom prst="rect">
              <a:avLst/>
            </a:prstGeom>
          </p:spPr>
          <p:txBody>
            <a:bodyPr anchor="t" rtlCol="false" tIns="0" lIns="0" bIns="0" rIns="0">
              <a:spAutoFit/>
            </a:bodyPr>
            <a:lstStyle/>
            <a:p>
              <a:pPr marL="0" indent="0" lvl="0">
                <a:lnSpc>
                  <a:spcPts val="3840"/>
                </a:lnSpc>
                <a:spcBef>
                  <a:spcPct val="0"/>
                </a:spcBef>
              </a:pPr>
              <a:r>
                <a:rPr lang="en-US" sz="3200">
                  <a:solidFill>
                    <a:srgbClr val="28094B"/>
                  </a:solidFill>
                  <a:latin typeface="Be Vietnam"/>
                </a:rPr>
                <a:t>Çözüm</a:t>
              </a:r>
              <a:r>
                <a:rPr lang="en-US" sz="3200" u="none">
                  <a:solidFill>
                    <a:srgbClr val="28094B"/>
                  </a:solidFill>
                  <a:latin typeface="Be Vietnam"/>
                </a:rPr>
                <a:t> # 1 : Seyahat İnceleme ve Rezervasyon Siteleri</a:t>
              </a:r>
            </a:p>
          </p:txBody>
        </p:sp>
        <p:sp>
          <p:nvSpPr>
            <p:cNvPr name="TextBox 8" id="8"/>
            <p:cNvSpPr txBox="true"/>
            <p:nvPr/>
          </p:nvSpPr>
          <p:spPr>
            <a:xfrm rot="0">
              <a:off x="0" y="998264"/>
              <a:ext cx="14498056" cy="1036532"/>
            </a:xfrm>
            <a:prstGeom prst="rect">
              <a:avLst/>
            </a:prstGeom>
          </p:spPr>
          <p:txBody>
            <a:bodyPr anchor="t" rtlCol="false" tIns="0" lIns="0" bIns="0" rIns="0">
              <a:spAutoFit/>
            </a:bodyPr>
            <a:lstStyle/>
            <a:p>
              <a:pPr>
                <a:lnSpc>
                  <a:spcPts val="3220"/>
                </a:lnSpc>
              </a:pPr>
              <a:r>
                <a:rPr lang="en-US" sz="2300">
                  <a:solidFill>
                    <a:srgbClr val="01003B"/>
                  </a:solidFill>
                  <a:latin typeface="IBM Plex Sans"/>
                </a:rPr>
                <a:t>Tripadvisor, Booking.com, Expedia gibi seyahat inceleme ve rezervasyon siteleri, otellerin ve diğer konaklama seçeneklerinin bir listesini sunar.</a:t>
              </a:r>
            </a:p>
          </p:txBody>
        </p:sp>
        <p:sp>
          <p:nvSpPr>
            <p:cNvPr name="TextBox 9" id="9"/>
            <p:cNvSpPr txBox="true"/>
            <p:nvPr/>
          </p:nvSpPr>
          <p:spPr>
            <a:xfrm rot="0">
              <a:off x="0" y="2888297"/>
              <a:ext cx="14498056" cy="647700"/>
            </a:xfrm>
            <a:prstGeom prst="rect">
              <a:avLst/>
            </a:prstGeom>
          </p:spPr>
          <p:txBody>
            <a:bodyPr anchor="t" rtlCol="false" tIns="0" lIns="0" bIns="0" rIns="0">
              <a:spAutoFit/>
            </a:bodyPr>
            <a:lstStyle/>
            <a:p>
              <a:pPr marL="0" indent="0" lvl="0">
                <a:lnSpc>
                  <a:spcPts val="3840"/>
                </a:lnSpc>
                <a:spcBef>
                  <a:spcPct val="0"/>
                </a:spcBef>
              </a:pPr>
              <a:r>
                <a:rPr lang="en-US" sz="3200">
                  <a:solidFill>
                    <a:srgbClr val="28094B"/>
                  </a:solidFill>
                  <a:latin typeface="Be Vietnam"/>
                </a:rPr>
                <a:t>Çözüm</a:t>
              </a:r>
              <a:r>
                <a:rPr lang="en-US" sz="3200" u="none">
                  <a:solidFill>
                    <a:srgbClr val="28094B"/>
                  </a:solidFill>
                  <a:latin typeface="Be Vietnam"/>
                </a:rPr>
                <a:t> # 2 : Harita ve Navigasyon Uygulamaları</a:t>
              </a:r>
            </a:p>
          </p:txBody>
        </p:sp>
        <p:sp>
          <p:nvSpPr>
            <p:cNvPr name="TextBox 10" id="10"/>
            <p:cNvSpPr txBox="true"/>
            <p:nvPr/>
          </p:nvSpPr>
          <p:spPr>
            <a:xfrm rot="0">
              <a:off x="0" y="3886561"/>
              <a:ext cx="14498056" cy="1569932"/>
            </a:xfrm>
            <a:prstGeom prst="rect">
              <a:avLst/>
            </a:prstGeom>
          </p:spPr>
          <p:txBody>
            <a:bodyPr anchor="t" rtlCol="false" tIns="0" lIns="0" bIns="0" rIns="0">
              <a:spAutoFit/>
            </a:bodyPr>
            <a:lstStyle/>
            <a:p>
              <a:pPr>
                <a:lnSpc>
                  <a:spcPts val="3220"/>
                </a:lnSpc>
              </a:pPr>
              <a:r>
                <a:rPr lang="en-US" sz="2300">
                  <a:solidFill>
                    <a:srgbClr val="01003B"/>
                  </a:solidFill>
                  <a:latin typeface="IBM Plex Sans"/>
                </a:rPr>
                <a:t>Google Haritalar, Apple Haritalar, Moovit ve Waze gibi navigasyon uygulamaları, kullanıcılara seyahat rotalarını planlamak ve şehir içindeki ulaşım seçeneklerini göstermek için kullanılır.</a:t>
              </a:r>
            </a:p>
          </p:txBody>
        </p:sp>
        <p:sp>
          <p:nvSpPr>
            <p:cNvPr name="TextBox 11" id="11"/>
            <p:cNvSpPr txBox="true"/>
            <p:nvPr/>
          </p:nvSpPr>
          <p:spPr>
            <a:xfrm rot="0">
              <a:off x="0" y="6309993"/>
              <a:ext cx="14498056" cy="647700"/>
            </a:xfrm>
            <a:prstGeom prst="rect">
              <a:avLst/>
            </a:prstGeom>
          </p:spPr>
          <p:txBody>
            <a:bodyPr anchor="t" rtlCol="false" tIns="0" lIns="0" bIns="0" rIns="0">
              <a:spAutoFit/>
            </a:bodyPr>
            <a:lstStyle/>
            <a:p>
              <a:pPr marL="0" indent="0" lvl="0">
                <a:lnSpc>
                  <a:spcPts val="3840"/>
                </a:lnSpc>
                <a:spcBef>
                  <a:spcPct val="0"/>
                </a:spcBef>
              </a:pPr>
              <a:r>
                <a:rPr lang="en-US" sz="3200">
                  <a:solidFill>
                    <a:srgbClr val="28094B"/>
                  </a:solidFill>
                  <a:latin typeface="Be Vietnam"/>
                </a:rPr>
                <a:t>Çözüm</a:t>
              </a:r>
              <a:r>
                <a:rPr lang="en-US" sz="3200" u="none">
                  <a:solidFill>
                    <a:srgbClr val="28094B"/>
                  </a:solidFill>
                  <a:latin typeface="Be Vietnam"/>
                </a:rPr>
                <a:t> # 3 : Yerel Rehberlik Uygulamaları</a:t>
              </a:r>
            </a:p>
          </p:txBody>
        </p:sp>
        <p:sp>
          <p:nvSpPr>
            <p:cNvPr name="TextBox 12" id="12"/>
            <p:cNvSpPr txBox="true"/>
            <p:nvPr/>
          </p:nvSpPr>
          <p:spPr>
            <a:xfrm rot="0">
              <a:off x="0" y="7308258"/>
              <a:ext cx="14498056" cy="1036532"/>
            </a:xfrm>
            <a:prstGeom prst="rect">
              <a:avLst/>
            </a:prstGeom>
          </p:spPr>
          <p:txBody>
            <a:bodyPr anchor="t" rtlCol="false" tIns="0" lIns="0" bIns="0" rIns="0">
              <a:spAutoFit/>
            </a:bodyPr>
            <a:lstStyle/>
            <a:p>
              <a:pPr>
                <a:lnSpc>
                  <a:spcPts val="3220"/>
                </a:lnSpc>
              </a:pPr>
              <a:r>
                <a:rPr lang="en-US" sz="2300">
                  <a:solidFill>
                    <a:srgbClr val="01003B"/>
                  </a:solidFill>
                  <a:latin typeface="IBM Plex Sans"/>
                </a:rPr>
                <a:t>Yelp, Foursquare gibi yerel rehberlik uygulamaları, kullanıcılara seyahat ettikleri yerlerdeki restoranlar, kafe ve diğer mekanlar hakkında bilgi sağlar.</a:t>
              </a:r>
            </a:p>
          </p:txBody>
        </p:sp>
      </p:grpSp>
      <p:sp>
        <p:nvSpPr>
          <p:cNvPr name="TextBox 13" id="13"/>
          <p:cNvSpPr txBox="true"/>
          <p:nvPr/>
        </p:nvSpPr>
        <p:spPr>
          <a:xfrm rot="0">
            <a:off x="2628385" y="665043"/>
            <a:ext cx="11374998" cy="1076325"/>
          </a:xfrm>
          <a:prstGeom prst="rect">
            <a:avLst/>
          </a:prstGeom>
        </p:spPr>
        <p:txBody>
          <a:bodyPr anchor="t" rtlCol="false" tIns="0" lIns="0" bIns="0" rIns="0">
            <a:spAutoFit/>
          </a:bodyPr>
          <a:lstStyle/>
          <a:p>
            <a:pPr>
              <a:lnSpc>
                <a:spcPts val="8400"/>
              </a:lnSpc>
            </a:pPr>
            <a:r>
              <a:rPr lang="en-US" sz="7000">
                <a:solidFill>
                  <a:srgbClr val="01003B"/>
                </a:solidFill>
                <a:latin typeface="Be Vietnam Bold"/>
              </a:rPr>
              <a:t>Mevcut Çözüm Yöntemleri</a:t>
            </a:r>
          </a:p>
        </p:txBody>
      </p:sp>
      <p:grpSp>
        <p:nvGrpSpPr>
          <p:cNvPr name="Group 14" id="14"/>
          <p:cNvGrpSpPr/>
          <p:nvPr/>
        </p:nvGrpSpPr>
        <p:grpSpPr>
          <a:xfrm rot="0">
            <a:off x="16757007" y="956821"/>
            <a:ext cx="502293" cy="502293"/>
            <a:chOff x="0" y="0"/>
            <a:chExt cx="669724" cy="669724"/>
          </a:xfrm>
        </p:grpSpPr>
        <p:sp>
          <p:nvSpPr>
            <p:cNvPr name="Freeform 15" id="15"/>
            <p:cNvSpPr/>
            <p:nvPr/>
          </p:nvSpPr>
          <p:spPr>
            <a:xfrm flipH="false" flipV="false" rot="0">
              <a:off x="0" y="0"/>
              <a:ext cx="669724" cy="669724"/>
            </a:xfrm>
            <a:custGeom>
              <a:avLst/>
              <a:gdLst/>
              <a:ahLst/>
              <a:cxnLst/>
              <a:rect r="r" b="b" t="t" l="l"/>
              <a:pathLst>
                <a:path h="669724" w="669724">
                  <a:moveTo>
                    <a:pt x="0" y="0"/>
                  </a:moveTo>
                  <a:lnTo>
                    <a:pt x="669724" y="0"/>
                  </a:lnTo>
                  <a:lnTo>
                    <a:pt x="669724" y="669724"/>
                  </a:lnTo>
                  <a:lnTo>
                    <a:pt x="0" y="669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true" flipV="false" rot="0">
              <a:off x="267928" y="185060"/>
              <a:ext cx="180511" cy="299604"/>
            </a:xfrm>
            <a:custGeom>
              <a:avLst/>
              <a:gdLst/>
              <a:ahLst/>
              <a:cxnLst/>
              <a:rect r="r" b="b" t="t" l="l"/>
              <a:pathLst>
                <a:path h="299604" w="180511">
                  <a:moveTo>
                    <a:pt x="180511" y="0"/>
                  </a:moveTo>
                  <a:lnTo>
                    <a:pt x="0" y="0"/>
                  </a:lnTo>
                  <a:lnTo>
                    <a:pt x="0" y="299604"/>
                  </a:lnTo>
                  <a:lnTo>
                    <a:pt x="180511" y="299604"/>
                  </a:lnTo>
                  <a:lnTo>
                    <a:pt x="180511"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7" id="17"/>
          <p:cNvSpPr/>
          <p:nvPr/>
        </p:nvSpPr>
        <p:spPr>
          <a:xfrm flipH="false" flipV="false" rot="0">
            <a:off x="-639743" y="-684009"/>
            <a:ext cx="4286247" cy="4286247"/>
          </a:xfrm>
          <a:custGeom>
            <a:avLst/>
            <a:gdLst/>
            <a:ahLst/>
            <a:cxnLst/>
            <a:rect r="r" b="b" t="t" l="l"/>
            <a:pathLst>
              <a:path h="4286247" w="4286247">
                <a:moveTo>
                  <a:pt x="0" y="0"/>
                </a:moveTo>
                <a:lnTo>
                  <a:pt x="4286247" y="0"/>
                </a:lnTo>
                <a:lnTo>
                  <a:pt x="4286247" y="4286246"/>
                </a:lnTo>
                <a:lnTo>
                  <a:pt x="0" y="4286246"/>
                </a:lnTo>
                <a:lnTo>
                  <a:pt x="0" y="0"/>
                </a:lnTo>
                <a:close/>
              </a:path>
            </a:pathLst>
          </a:custGeom>
          <a:blipFill>
            <a:blip r:embed="rId10"/>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sp>
        <p:nvSpPr>
          <p:cNvPr name="Freeform 3" id="3"/>
          <p:cNvSpPr/>
          <p:nvPr/>
        </p:nvSpPr>
        <p:spPr>
          <a:xfrm flipH="false" flipV="false" rot="543904">
            <a:off x="-9191971" y="6631566"/>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999409" y="456298"/>
            <a:ext cx="16569894" cy="4157980"/>
            <a:chOff x="0" y="0"/>
            <a:chExt cx="22093193" cy="5543973"/>
          </a:xfrm>
        </p:grpSpPr>
        <p:sp>
          <p:nvSpPr>
            <p:cNvPr name="TextBox 5" id="5"/>
            <p:cNvSpPr txBox="true"/>
            <p:nvPr/>
          </p:nvSpPr>
          <p:spPr>
            <a:xfrm rot="0">
              <a:off x="0" y="-9525"/>
              <a:ext cx="22093193" cy="4276725"/>
            </a:xfrm>
            <a:prstGeom prst="rect">
              <a:avLst/>
            </a:prstGeom>
          </p:spPr>
          <p:txBody>
            <a:bodyPr anchor="t" rtlCol="false" tIns="0" lIns="0" bIns="0" rIns="0">
              <a:spAutoFit/>
            </a:bodyPr>
            <a:lstStyle/>
            <a:p>
              <a:pPr>
                <a:lnSpc>
                  <a:spcPts val="8400"/>
                </a:lnSpc>
              </a:pPr>
              <a:r>
                <a:rPr lang="en-US" sz="7000">
                  <a:solidFill>
                    <a:srgbClr val="F8F8F8"/>
                  </a:solidFill>
                  <a:latin typeface="Be Vietnam Bold"/>
                </a:rPr>
                <a:t>Mevcut Problemi Hangi Yöntemle Nasıl Çözüyoruz?</a:t>
              </a:r>
            </a:p>
            <a:p>
              <a:pPr>
                <a:lnSpc>
                  <a:spcPts val="8400"/>
                </a:lnSpc>
              </a:pPr>
            </a:p>
          </p:txBody>
        </p:sp>
        <p:sp>
          <p:nvSpPr>
            <p:cNvPr name="TextBox 6" id="6"/>
            <p:cNvSpPr txBox="true"/>
            <p:nvPr/>
          </p:nvSpPr>
          <p:spPr>
            <a:xfrm rot="0">
              <a:off x="0" y="4921250"/>
              <a:ext cx="17350582" cy="622723"/>
            </a:xfrm>
            <a:prstGeom prst="rect">
              <a:avLst/>
            </a:prstGeom>
          </p:spPr>
          <p:txBody>
            <a:bodyPr anchor="t" rtlCol="false" tIns="0" lIns="0" bIns="0" rIns="0">
              <a:spAutoFit/>
            </a:bodyPr>
            <a:lstStyle/>
            <a:p>
              <a:pPr algn="l">
                <a:lnSpc>
                  <a:spcPts val="3920"/>
                </a:lnSpc>
              </a:pPr>
            </a:p>
          </p:txBody>
        </p:sp>
      </p:grpSp>
      <p:sp>
        <p:nvSpPr>
          <p:cNvPr name="TextBox 7" id="7"/>
          <p:cNvSpPr txBox="true"/>
          <p:nvPr/>
        </p:nvSpPr>
        <p:spPr>
          <a:xfrm rot="0">
            <a:off x="712719" y="2872277"/>
            <a:ext cx="16546581" cy="6990632"/>
          </a:xfrm>
          <a:prstGeom prst="rect">
            <a:avLst/>
          </a:prstGeom>
        </p:spPr>
        <p:txBody>
          <a:bodyPr anchor="t" rtlCol="false" tIns="0" lIns="0" bIns="0" rIns="0">
            <a:spAutoFit/>
          </a:bodyPr>
          <a:lstStyle/>
          <a:p>
            <a:pPr>
              <a:lnSpc>
                <a:spcPts val="3714"/>
              </a:lnSpc>
            </a:pPr>
            <a:r>
              <a:rPr lang="en-US" sz="2653">
                <a:solidFill>
                  <a:srgbClr val="F8F8F8"/>
                </a:solidFill>
                <a:latin typeface="Open Sans"/>
              </a:rPr>
              <a:t>→ Amacımız halihazırda ayrı ayrı olan platformlardaki çözümleri tek bir uygulamada birleştirerek kullanıcıya avantaj sağlamaktır.</a:t>
            </a:r>
          </a:p>
          <a:p>
            <a:pPr>
              <a:lnSpc>
                <a:spcPts val="3714"/>
              </a:lnSpc>
            </a:pPr>
          </a:p>
          <a:p>
            <a:pPr>
              <a:lnSpc>
                <a:spcPts val="3714"/>
              </a:lnSpc>
            </a:pPr>
            <a:r>
              <a:rPr lang="en-US" sz="2653">
                <a:solidFill>
                  <a:srgbClr val="F8F8F8"/>
                </a:solidFill>
                <a:latin typeface="Open Sans"/>
              </a:rPr>
              <a:t>→ Uygulamamız kullanıcıya gitmek istediği yere en kısa şekilde ulaştıracak toplu taşıma araçlarını, o konumdaki popüler yemek ve gezi mekanlarını ayrıca konaklama yapabileceği otel/pansiyon gibi yerleri göstererek birçok uygulamanın avantajını tek platformda sunar.</a:t>
            </a:r>
          </a:p>
          <a:p>
            <a:pPr>
              <a:lnSpc>
                <a:spcPts val="3714"/>
              </a:lnSpc>
            </a:pPr>
          </a:p>
          <a:p>
            <a:pPr>
              <a:lnSpc>
                <a:spcPts val="3714"/>
              </a:lnSpc>
            </a:pPr>
            <a:r>
              <a:rPr lang="en-US" sz="2653">
                <a:solidFill>
                  <a:srgbClr val="F8F8F8"/>
                </a:solidFill>
                <a:latin typeface="Open Sans"/>
              </a:rPr>
              <a:t> → Büyük miktarda veriyi analiz ederek kullanıcı davranışlarını anlamaya çalışır, kullanıcıların platformda gezinme şekilleri, arama sorguları, kullanıcı yorumları ve derecelendirmeleri gibi veriler ile kullanıcıların neyi tercih ettiği ve nelerden memnun olmadığı gibi konularda bilgi sağlar. </a:t>
            </a:r>
          </a:p>
          <a:p>
            <a:pPr>
              <a:lnSpc>
                <a:spcPts val="3714"/>
              </a:lnSpc>
            </a:pPr>
          </a:p>
          <a:p>
            <a:pPr>
              <a:lnSpc>
                <a:spcPts val="3714"/>
              </a:lnSpc>
            </a:pPr>
            <a:r>
              <a:rPr lang="en-US" sz="2653">
                <a:solidFill>
                  <a:srgbClr val="F8F8F8"/>
                </a:solidFill>
                <a:latin typeface="Open Sans"/>
              </a:rPr>
              <a:t>→ Ek olarak bu verileri kullanarak, geliştirilmeye açık alanları belirlemeyi ve gerekli iyileştirmeleri yapmayı mümkün kılar.</a:t>
            </a:r>
          </a:p>
          <a:p>
            <a:pPr>
              <a:lnSpc>
                <a:spcPts val="3714"/>
              </a:lnSpc>
            </a:pPr>
          </a:p>
          <a:p>
            <a:pPr>
              <a:lnSpc>
                <a:spcPts val="3714"/>
              </a:lnSpc>
            </a:pPr>
          </a:p>
        </p:txBody>
      </p:sp>
      <p:sp>
        <p:nvSpPr>
          <p:cNvPr name="Freeform 8" id="8"/>
          <p:cNvSpPr/>
          <p:nvPr/>
        </p:nvSpPr>
        <p:spPr>
          <a:xfrm flipH="false" flipV="false" rot="2159446">
            <a:off x="15387016" y="-3388173"/>
            <a:ext cx="7814506" cy="6308438"/>
          </a:xfrm>
          <a:custGeom>
            <a:avLst/>
            <a:gdLst/>
            <a:ahLst/>
            <a:cxnLst/>
            <a:rect r="r" b="b" t="t" l="l"/>
            <a:pathLst>
              <a:path h="6308438" w="7814506">
                <a:moveTo>
                  <a:pt x="0" y="0"/>
                </a:moveTo>
                <a:lnTo>
                  <a:pt x="7814506" y="0"/>
                </a:lnTo>
                <a:lnTo>
                  <a:pt x="7814506" y="6308438"/>
                </a:lnTo>
                <a:lnTo>
                  <a:pt x="0" y="63084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114423" y="-638545"/>
            <a:ext cx="4286247" cy="4286247"/>
          </a:xfrm>
          <a:custGeom>
            <a:avLst/>
            <a:gdLst/>
            <a:ahLst/>
            <a:cxnLst/>
            <a:rect r="r" b="b" t="t" l="l"/>
            <a:pathLst>
              <a:path h="4286247" w="4286247">
                <a:moveTo>
                  <a:pt x="0" y="0"/>
                </a:moveTo>
                <a:lnTo>
                  <a:pt x="4286246" y="0"/>
                </a:lnTo>
                <a:lnTo>
                  <a:pt x="4286246" y="4286247"/>
                </a:lnTo>
                <a:lnTo>
                  <a:pt x="0" y="4286247"/>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sp>
        <p:nvSpPr>
          <p:cNvPr name="Freeform 3" id="3"/>
          <p:cNvSpPr/>
          <p:nvPr/>
        </p:nvSpPr>
        <p:spPr>
          <a:xfrm flipH="false" flipV="false" rot="-8010284">
            <a:off x="12616555" y="-3549703"/>
            <a:ext cx="11342890" cy="9156806"/>
          </a:xfrm>
          <a:custGeom>
            <a:avLst/>
            <a:gdLst/>
            <a:ahLst/>
            <a:cxnLst/>
            <a:rect r="r" b="b" t="t" l="l"/>
            <a:pathLst>
              <a:path h="9156806" w="11342890">
                <a:moveTo>
                  <a:pt x="0" y="0"/>
                </a:moveTo>
                <a:lnTo>
                  <a:pt x="11342890" y="0"/>
                </a:lnTo>
                <a:lnTo>
                  <a:pt x="11342890" y="9156806"/>
                </a:lnTo>
                <a:lnTo>
                  <a:pt x="0" y="91568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505832" y="700153"/>
            <a:ext cx="12178425" cy="2143125"/>
          </a:xfrm>
          <a:prstGeom prst="rect">
            <a:avLst/>
          </a:prstGeom>
        </p:spPr>
        <p:txBody>
          <a:bodyPr anchor="t" rtlCol="false" tIns="0" lIns="0" bIns="0" rIns="0">
            <a:spAutoFit/>
          </a:bodyPr>
          <a:lstStyle/>
          <a:p>
            <a:pPr>
              <a:lnSpc>
                <a:spcPts val="8400"/>
              </a:lnSpc>
            </a:pPr>
            <a:r>
              <a:rPr lang="en-US" sz="7000">
                <a:solidFill>
                  <a:srgbClr val="F8F8F8"/>
                </a:solidFill>
                <a:latin typeface="Be Vietnam Bold"/>
              </a:rPr>
              <a:t>A</a:t>
            </a:r>
            <a:r>
              <a:rPr lang="en-US" sz="7000">
                <a:solidFill>
                  <a:srgbClr val="F8F8F8"/>
                </a:solidFill>
                <a:latin typeface="Be Vietnam Bold"/>
              </a:rPr>
              <a:t>rge Niteliği </a:t>
            </a:r>
          </a:p>
          <a:p>
            <a:pPr>
              <a:lnSpc>
                <a:spcPts val="8400"/>
              </a:lnSpc>
            </a:pPr>
          </a:p>
        </p:txBody>
      </p:sp>
      <p:sp>
        <p:nvSpPr>
          <p:cNvPr name="TextBox 5" id="5"/>
          <p:cNvSpPr txBox="true"/>
          <p:nvPr/>
        </p:nvSpPr>
        <p:spPr>
          <a:xfrm rot="0">
            <a:off x="1028700" y="8457268"/>
            <a:ext cx="3903162" cy="353060"/>
          </a:xfrm>
          <a:prstGeom prst="rect">
            <a:avLst/>
          </a:prstGeom>
        </p:spPr>
        <p:txBody>
          <a:bodyPr anchor="t" rtlCol="false" tIns="0" lIns="0" bIns="0" rIns="0">
            <a:spAutoFit/>
          </a:bodyPr>
          <a:lstStyle/>
          <a:p>
            <a:pPr marL="0" indent="0" lvl="0">
              <a:lnSpc>
                <a:spcPts val="2859"/>
              </a:lnSpc>
              <a:spcBef>
                <a:spcPct val="0"/>
              </a:spcBef>
            </a:pPr>
          </a:p>
        </p:txBody>
      </p:sp>
      <p:sp>
        <p:nvSpPr>
          <p:cNvPr name="TextBox 6" id="6"/>
          <p:cNvSpPr txBox="true"/>
          <p:nvPr/>
        </p:nvSpPr>
        <p:spPr>
          <a:xfrm rot="0">
            <a:off x="1028700" y="2314368"/>
            <a:ext cx="14566536" cy="1438910"/>
          </a:xfrm>
          <a:prstGeom prst="rect">
            <a:avLst/>
          </a:prstGeom>
        </p:spPr>
        <p:txBody>
          <a:bodyPr anchor="t" rtlCol="false" tIns="0" lIns="0" bIns="0" rIns="0">
            <a:spAutoFit/>
          </a:bodyPr>
          <a:lstStyle/>
          <a:p>
            <a:pPr>
              <a:lnSpc>
                <a:spcPts val="2859"/>
              </a:lnSpc>
            </a:pPr>
            <a:r>
              <a:rPr lang="en-US" sz="2199" spc="191">
                <a:solidFill>
                  <a:srgbClr val="F8F8F8"/>
                </a:solidFill>
                <a:latin typeface="Open Sans"/>
              </a:rPr>
              <a:t>Uygulamamızın Ar-Ge niteliği, kullanıcıların ihtiyaçlarını daha iyi anlamak, hizmetlerini geliştirmek ve sürekli olarak yenilikçi çözümler sunmak üzerine odaklanır. Bu sayede müşteri memnuniyetini artırırken rekabetçi bir avantaj elde etmeyi hedefler.</a:t>
            </a:r>
          </a:p>
          <a:p>
            <a:pPr>
              <a:lnSpc>
                <a:spcPts val="2859"/>
              </a:lnSpc>
              <a:spcBef>
                <a:spcPct val="0"/>
              </a:spcBef>
            </a:pPr>
          </a:p>
        </p:txBody>
      </p:sp>
      <p:sp>
        <p:nvSpPr>
          <p:cNvPr name="Freeform 7" id="7"/>
          <p:cNvSpPr/>
          <p:nvPr/>
        </p:nvSpPr>
        <p:spPr>
          <a:xfrm flipH="false" flipV="false" rot="0">
            <a:off x="-916501" y="-739979"/>
            <a:ext cx="4286247" cy="4286247"/>
          </a:xfrm>
          <a:custGeom>
            <a:avLst/>
            <a:gdLst/>
            <a:ahLst/>
            <a:cxnLst/>
            <a:rect r="r" b="b" t="t" l="l"/>
            <a:pathLst>
              <a:path h="4286247" w="4286247">
                <a:moveTo>
                  <a:pt x="0" y="0"/>
                </a:moveTo>
                <a:lnTo>
                  <a:pt x="4286246" y="0"/>
                </a:lnTo>
                <a:lnTo>
                  <a:pt x="4286246" y="4286247"/>
                </a:lnTo>
                <a:lnTo>
                  <a:pt x="0" y="4286247"/>
                </a:lnTo>
                <a:lnTo>
                  <a:pt x="0" y="0"/>
                </a:lnTo>
                <a:close/>
              </a:path>
            </a:pathLst>
          </a:custGeom>
          <a:blipFill>
            <a:blip r:embed="rId5"/>
            <a:stretch>
              <a:fillRect l="0" t="0" r="0" b="0"/>
            </a:stretch>
          </a:blipFill>
        </p:spPr>
      </p:sp>
      <p:sp>
        <p:nvSpPr>
          <p:cNvPr name="Freeform 8" id="8"/>
          <p:cNvSpPr/>
          <p:nvPr/>
        </p:nvSpPr>
        <p:spPr>
          <a:xfrm flipH="false" flipV="false" rot="0">
            <a:off x="440763" y="4119465"/>
            <a:ext cx="4491099" cy="1412655"/>
          </a:xfrm>
          <a:custGeom>
            <a:avLst/>
            <a:gdLst/>
            <a:ahLst/>
            <a:cxnLst/>
            <a:rect r="r" b="b" t="t" l="l"/>
            <a:pathLst>
              <a:path h="1412655" w="4491099">
                <a:moveTo>
                  <a:pt x="0" y="0"/>
                </a:moveTo>
                <a:lnTo>
                  <a:pt x="4491099" y="0"/>
                </a:lnTo>
                <a:lnTo>
                  <a:pt x="4491099" y="1412655"/>
                </a:lnTo>
                <a:lnTo>
                  <a:pt x="0" y="1412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31696" y="5998845"/>
            <a:ext cx="4491099" cy="1412655"/>
          </a:xfrm>
          <a:custGeom>
            <a:avLst/>
            <a:gdLst/>
            <a:ahLst/>
            <a:cxnLst/>
            <a:rect r="r" b="b" t="t" l="l"/>
            <a:pathLst>
              <a:path h="1412655" w="4491099">
                <a:moveTo>
                  <a:pt x="0" y="0"/>
                </a:moveTo>
                <a:lnTo>
                  <a:pt x="4491099" y="0"/>
                </a:lnTo>
                <a:lnTo>
                  <a:pt x="4491099" y="1412655"/>
                </a:lnTo>
                <a:lnTo>
                  <a:pt x="0" y="1412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5613516" y="4119465"/>
            <a:ext cx="4491099" cy="1412655"/>
          </a:xfrm>
          <a:custGeom>
            <a:avLst/>
            <a:gdLst/>
            <a:ahLst/>
            <a:cxnLst/>
            <a:rect r="r" b="b" t="t" l="l"/>
            <a:pathLst>
              <a:path h="1412655" w="4491099">
                <a:moveTo>
                  <a:pt x="0" y="0"/>
                </a:moveTo>
                <a:lnTo>
                  <a:pt x="4491099" y="0"/>
                </a:lnTo>
                <a:lnTo>
                  <a:pt x="4491099" y="1412655"/>
                </a:lnTo>
                <a:lnTo>
                  <a:pt x="0" y="1412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683889" y="4048553"/>
            <a:ext cx="4491099" cy="1412655"/>
          </a:xfrm>
          <a:custGeom>
            <a:avLst/>
            <a:gdLst/>
            <a:ahLst/>
            <a:cxnLst/>
            <a:rect r="r" b="b" t="t" l="l"/>
            <a:pathLst>
              <a:path h="1412655" w="4491099">
                <a:moveTo>
                  <a:pt x="0" y="0"/>
                </a:moveTo>
                <a:lnTo>
                  <a:pt x="4491099" y="0"/>
                </a:lnTo>
                <a:lnTo>
                  <a:pt x="4491099" y="1412654"/>
                </a:lnTo>
                <a:lnTo>
                  <a:pt x="0" y="14126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5613516" y="6111733"/>
            <a:ext cx="4491099" cy="1412655"/>
          </a:xfrm>
          <a:custGeom>
            <a:avLst/>
            <a:gdLst/>
            <a:ahLst/>
            <a:cxnLst/>
            <a:rect r="r" b="b" t="t" l="l"/>
            <a:pathLst>
              <a:path h="1412655" w="4491099">
                <a:moveTo>
                  <a:pt x="0" y="0"/>
                </a:moveTo>
                <a:lnTo>
                  <a:pt x="4491099" y="0"/>
                </a:lnTo>
                <a:lnTo>
                  <a:pt x="4491099" y="1412655"/>
                </a:lnTo>
                <a:lnTo>
                  <a:pt x="0" y="1412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0683889" y="5823157"/>
            <a:ext cx="4491099" cy="1412655"/>
          </a:xfrm>
          <a:custGeom>
            <a:avLst/>
            <a:gdLst/>
            <a:ahLst/>
            <a:cxnLst/>
            <a:rect r="r" b="b" t="t" l="l"/>
            <a:pathLst>
              <a:path h="1412655" w="4491099">
                <a:moveTo>
                  <a:pt x="0" y="0"/>
                </a:moveTo>
                <a:lnTo>
                  <a:pt x="4491099" y="0"/>
                </a:lnTo>
                <a:lnTo>
                  <a:pt x="4491099" y="1412655"/>
                </a:lnTo>
                <a:lnTo>
                  <a:pt x="0" y="1412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253362" y="4389548"/>
            <a:ext cx="2569869" cy="824865"/>
          </a:xfrm>
          <a:prstGeom prst="rect">
            <a:avLst/>
          </a:prstGeom>
        </p:spPr>
        <p:txBody>
          <a:bodyPr anchor="t" rtlCol="false" tIns="0" lIns="0" bIns="0" rIns="0">
            <a:spAutoFit/>
          </a:bodyPr>
          <a:lstStyle/>
          <a:p>
            <a:pPr>
              <a:lnSpc>
                <a:spcPts val="3359"/>
              </a:lnSpc>
            </a:pPr>
            <a:r>
              <a:rPr lang="en-US" sz="2400">
                <a:solidFill>
                  <a:srgbClr val="01003B"/>
                </a:solidFill>
                <a:latin typeface="IBM Plex Sans Bold"/>
              </a:rPr>
              <a:t>Akıllı Algoritma ve Veri Analitiği</a:t>
            </a:r>
          </a:p>
        </p:txBody>
      </p:sp>
      <p:sp>
        <p:nvSpPr>
          <p:cNvPr name="TextBox 15" id="15"/>
          <p:cNvSpPr txBox="true"/>
          <p:nvPr/>
        </p:nvSpPr>
        <p:spPr>
          <a:xfrm rot="0">
            <a:off x="6623774" y="6381815"/>
            <a:ext cx="2916233" cy="824865"/>
          </a:xfrm>
          <a:prstGeom prst="rect">
            <a:avLst/>
          </a:prstGeom>
        </p:spPr>
        <p:txBody>
          <a:bodyPr anchor="t" rtlCol="false" tIns="0" lIns="0" bIns="0" rIns="0">
            <a:spAutoFit/>
          </a:bodyPr>
          <a:lstStyle/>
          <a:p>
            <a:pPr>
              <a:lnSpc>
                <a:spcPts val="3359"/>
              </a:lnSpc>
            </a:pPr>
            <a:r>
              <a:rPr lang="en-US" sz="2400">
                <a:solidFill>
                  <a:srgbClr val="01003B"/>
                </a:solidFill>
                <a:latin typeface="IBM Plex Sans Bold"/>
              </a:rPr>
              <a:t>İşbirlikleri ve Entegrasyonlar</a:t>
            </a:r>
          </a:p>
        </p:txBody>
      </p:sp>
      <p:sp>
        <p:nvSpPr>
          <p:cNvPr name="TextBox 16" id="16"/>
          <p:cNvSpPr txBox="true"/>
          <p:nvPr/>
        </p:nvSpPr>
        <p:spPr>
          <a:xfrm rot="0">
            <a:off x="11644504" y="4318635"/>
            <a:ext cx="2569869" cy="824865"/>
          </a:xfrm>
          <a:prstGeom prst="rect">
            <a:avLst/>
          </a:prstGeom>
        </p:spPr>
        <p:txBody>
          <a:bodyPr anchor="t" rtlCol="false" tIns="0" lIns="0" bIns="0" rIns="0">
            <a:spAutoFit/>
          </a:bodyPr>
          <a:lstStyle/>
          <a:p>
            <a:pPr>
              <a:lnSpc>
                <a:spcPts val="3359"/>
              </a:lnSpc>
            </a:pPr>
            <a:r>
              <a:rPr lang="en-US" sz="2400">
                <a:solidFill>
                  <a:srgbClr val="01003B"/>
                </a:solidFill>
                <a:latin typeface="IBM Plex Sans Bold"/>
              </a:rPr>
              <a:t>Yapay Zeka ve Makine Öğrenimi</a:t>
            </a:r>
          </a:p>
        </p:txBody>
      </p:sp>
      <p:sp>
        <p:nvSpPr>
          <p:cNvPr name="TextBox 17" id="17"/>
          <p:cNvSpPr txBox="true"/>
          <p:nvPr/>
        </p:nvSpPr>
        <p:spPr>
          <a:xfrm rot="0">
            <a:off x="1253362" y="6268927"/>
            <a:ext cx="2865902" cy="824865"/>
          </a:xfrm>
          <a:prstGeom prst="rect">
            <a:avLst/>
          </a:prstGeom>
        </p:spPr>
        <p:txBody>
          <a:bodyPr anchor="t" rtlCol="false" tIns="0" lIns="0" bIns="0" rIns="0">
            <a:spAutoFit/>
          </a:bodyPr>
          <a:lstStyle/>
          <a:p>
            <a:pPr>
              <a:lnSpc>
                <a:spcPts val="3359"/>
              </a:lnSpc>
            </a:pPr>
            <a:r>
              <a:rPr lang="en-US" sz="2400">
                <a:solidFill>
                  <a:srgbClr val="01003B"/>
                </a:solidFill>
                <a:latin typeface="IBM Plex Sans Bold"/>
              </a:rPr>
              <a:t>İçerik Moderasyonu ve Kalite Kontrolü</a:t>
            </a:r>
          </a:p>
        </p:txBody>
      </p:sp>
      <p:sp>
        <p:nvSpPr>
          <p:cNvPr name="TextBox 18" id="18"/>
          <p:cNvSpPr txBox="true"/>
          <p:nvPr/>
        </p:nvSpPr>
        <p:spPr>
          <a:xfrm rot="0">
            <a:off x="11644504" y="6093240"/>
            <a:ext cx="2569869" cy="824865"/>
          </a:xfrm>
          <a:prstGeom prst="rect">
            <a:avLst/>
          </a:prstGeom>
        </p:spPr>
        <p:txBody>
          <a:bodyPr anchor="t" rtlCol="false" tIns="0" lIns="0" bIns="0" rIns="0">
            <a:spAutoFit/>
          </a:bodyPr>
          <a:lstStyle/>
          <a:p>
            <a:pPr>
              <a:lnSpc>
                <a:spcPts val="3359"/>
              </a:lnSpc>
            </a:pPr>
            <a:r>
              <a:rPr lang="en-US" sz="2400">
                <a:solidFill>
                  <a:srgbClr val="01003B"/>
                </a:solidFill>
                <a:latin typeface="IBM Plex Sans Bold"/>
              </a:rPr>
              <a:t>Yeni Özellikler ve İyileştirmeler</a:t>
            </a:r>
          </a:p>
        </p:txBody>
      </p:sp>
      <p:sp>
        <p:nvSpPr>
          <p:cNvPr name="TextBox 19" id="19"/>
          <p:cNvSpPr txBox="true"/>
          <p:nvPr/>
        </p:nvSpPr>
        <p:spPr>
          <a:xfrm rot="0">
            <a:off x="6431834" y="4391518"/>
            <a:ext cx="2854463" cy="824865"/>
          </a:xfrm>
          <a:prstGeom prst="rect">
            <a:avLst/>
          </a:prstGeom>
        </p:spPr>
        <p:txBody>
          <a:bodyPr anchor="t" rtlCol="false" tIns="0" lIns="0" bIns="0" rIns="0">
            <a:spAutoFit/>
          </a:bodyPr>
          <a:lstStyle/>
          <a:p>
            <a:pPr>
              <a:lnSpc>
                <a:spcPts val="3359"/>
              </a:lnSpc>
            </a:pPr>
            <a:r>
              <a:rPr lang="en-US" sz="2400">
                <a:solidFill>
                  <a:srgbClr val="01003B"/>
                </a:solidFill>
                <a:latin typeface="IBM Plex Sans Bold"/>
              </a:rPr>
              <a:t>İyileştirilmiş Kullanıcı Arabirimi</a:t>
            </a:r>
          </a:p>
        </p:txBody>
      </p:sp>
      <p:sp>
        <p:nvSpPr>
          <p:cNvPr name="Freeform 20" id="20"/>
          <p:cNvSpPr/>
          <p:nvPr/>
        </p:nvSpPr>
        <p:spPr>
          <a:xfrm flipH="false" flipV="false" rot="0">
            <a:off x="431696" y="8104000"/>
            <a:ext cx="4491099" cy="1412655"/>
          </a:xfrm>
          <a:custGeom>
            <a:avLst/>
            <a:gdLst/>
            <a:ahLst/>
            <a:cxnLst/>
            <a:rect r="r" b="b" t="t" l="l"/>
            <a:pathLst>
              <a:path h="1412655" w="4491099">
                <a:moveTo>
                  <a:pt x="0" y="0"/>
                </a:moveTo>
                <a:lnTo>
                  <a:pt x="4491099" y="0"/>
                </a:lnTo>
                <a:lnTo>
                  <a:pt x="4491099" y="1412655"/>
                </a:lnTo>
                <a:lnTo>
                  <a:pt x="0" y="1412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5557792" y="8104000"/>
            <a:ext cx="4491099" cy="1412655"/>
          </a:xfrm>
          <a:custGeom>
            <a:avLst/>
            <a:gdLst/>
            <a:ahLst/>
            <a:cxnLst/>
            <a:rect r="r" b="b" t="t" l="l"/>
            <a:pathLst>
              <a:path h="1412655" w="4491099">
                <a:moveTo>
                  <a:pt x="0" y="0"/>
                </a:moveTo>
                <a:lnTo>
                  <a:pt x="4491099" y="0"/>
                </a:lnTo>
                <a:lnTo>
                  <a:pt x="4491099" y="1412655"/>
                </a:lnTo>
                <a:lnTo>
                  <a:pt x="0" y="1412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6400949" y="8374083"/>
            <a:ext cx="3139057" cy="824865"/>
          </a:xfrm>
          <a:prstGeom prst="rect">
            <a:avLst/>
          </a:prstGeom>
        </p:spPr>
        <p:txBody>
          <a:bodyPr anchor="t" rtlCol="false" tIns="0" lIns="0" bIns="0" rIns="0">
            <a:spAutoFit/>
          </a:bodyPr>
          <a:lstStyle/>
          <a:p>
            <a:pPr>
              <a:lnSpc>
                <a:spcPts val="3359"/>
              </a:lnSpc>
            </a:pPr>
            <a:r>
              <a:rPr lang="en-US" sz="2400">
                <a:solidFill>
                  <a:srgbClr val="01003B"/>
                </a:solidFill>
                <a:latin typeface="IBM Plex Sans Bold"/>
              </a:rPr>
              <a:t>Yeni Pazarlara Açılma ve Büyüme</a:t>
            </a:r>
          </a:p>
        </p:txBody>
      </p:sp>
      <p:sp>
        <p:nvSpPr>
          <p:cNvPr name="TextBox 23" id="23"/>
          <p:cNvSpPr txBox="true"/>
          <p:nvPr/>
        </p:nvSpPr>
        <p:spPr>
          <a:xfrm rot="0">
            <a:off x="1392311" y="8374083"/>
            <a:ext cx="2569869" cy="824865"/>
          </a:xfrm>
          <a:prstGeom prst="rect">
            <a:avLst/>
          </a:prstGeom>
        </p:spPr>
        <p:txBody>
          <a:bodyPr anchor="t" rtlCol="false" tIns="0" lIns="0" bIns="0" rIns="0">
            <a:spAutoFit/>
          </a:bodyPr>
          <a:lstStyle/>
          <a:p>
            <a:pPr>
              <a:lnSpc>
                <a:spcPts val="3359"/>
              </a:lnSpc>
            </a:pPr>
            <a:r>
              <a:rPr lang="en-US" sz="2400">
                <a:solidFill>
                  <a:srgbClr val="01003B"/>
                </a:solidFill>
                <a:latin typeface="IBM Plex Sans Bold"/>
              </a:rPr>
              <a:t>Veri Güvenliği ve Gizlilik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6951" r="0" b="6951"/>
          <a:stretch>
            <a:fillRect/>
          </a:stretch>
        </p:blipFill>
        <p:spPr>
          <a:xfrm flipH="false" flipV="false">
            <a:off x="0" y="0"/>
            <a:ext cx="18288000" cy="10287000"/>
          </a:xfrm>
          <a:prstGeom prst="rect">
            <a:avLst/>
          </a:prstGeom>
        </p:spPr>
      </p:pic>
      <p:sp>
        <p:nvSpPr>
          <p:cNvPr name="Freeform 3" id="3"/>
          <p:cNvSpPr/>
          <p:nvPr/>
        </p:nvSpPr>
        <p:spPr>
          <a:xfrm flipH="false" flipV="false" rot="1555359">
            <a:off x="4639695" y="421240"/>
            <a:ext cx="3373040" cy="3285646"/>
          </a:xfrm>
          <a:custGeom>
            <a:avLst/>
            <a:gdLst/>
            <a:ahLst/>
            <a:cxnLst/>
            <a:rect r="r" b="b" t="t" l="l"/>
            <a:pathLst>
              <a:path h="3285646" w="3373040">
                <a:moveTo>
                  <a:pt x="0" y="0"/>
                </a:moveTo>
                <a:lnTo>
                  <a:pt x="3373040" y="0"/>
                </a:lnTo>
                <a:lnTo>
                  <a:pt x="3373040" y="3285646"/>
                </a:lnTo>
                <a:lnTo>
                  <a:pt x="0" y="32856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720215">
            <a:off x="6033607" y="5190950"/>
            <a:ext cx="2370468" cy="474094"/>
          </a:xfrm>
          <a:custGeom>
            <a:avLst/>
            <a:gdLst/>
            <a:ahLst/>
            <a:cxnLst/>
            <a:rect r="r" b="b" t="t" l="l"/>
            <a:pathLst>
              <a:path h="474094" w="2370468">
                <a:moveTo>
                  <a:pt x="0" y="0"/>
                </a:moveTo>
                <a:lnTo>
                  <a:pt x="2370467" y="0"/>
                </a:lnTo>
                <a:lnTo>
                  <a:pt x="2370467" y="474093"/>
                </a:lnTo>
                <a:lnTo>
                  <a:pt x="0" y="4740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253745">
            <a:off x="2616908" y="4083415"/>
            <a:ext cx="3573383" cy="2857309"/>
          </a:xfrm>
          <a:custGeom>
            <a:avLst/>
            <a:gdLst/>
            <a:ahLst/>
            <a:cxnLst/>
            <a:rect r="r" b="b" t="t" l="l"/>
            <a:pathLst>
              <a:path h="2857309" w="3573383">
                <a:moveTo>
                  <a:pt x="0" y="0"/>
                </a:moveTo>
                <a:lnTo>
                  <a:pt x="3573383" y="0"/>
                </a:lnTo>
                <a:lnTo>
                  <a:pt x="3573383" y="2857309"/>
                </a:lnTo>
                <a:lnTo>
                  <a:pt x="0" y="28573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5114327">
            <a:off x="7422070" y="2659143"/>
            <a:ext cx="2278296" cy="894749"/>
          </a:xfrm>
          <a:custGeom>
            <a:avLst/>
            <a:gdLst/>
            <a:ahLst/>
            <a:cxnLst/>
            <a:rect r="r" b="b" t="t" l="l"/>
            <a:pathLst>
              <a:path h="894749" w="2278296">
                <a:moveTo>
                  <a:pt x="0" y="0"/>
                </a:moveTo>
                <a:lnTo>
                  <a:pt x="2278296" y="0"/>
                </a:lnTo>
                <a:lnTo>
                  <a:pt x="2278296" y="894749"/>
                </a:lnTo>
                <a:lnTo>
                  <a:pt x="0" y="8947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8508733">
            <a:off x="7287047" y="6902862"/>
            <a:ext cx="2720310" cy="1162314"/>
          </a:xfrm>
          <a:custGeom>
            <a:avLst/>
            <a:gdLst/>
            <a:ahLst/>
            <a:cxnLst/>
            <a:rect r="r" b="b" t="t" l="l"/>
            <a:pathLst>
              <a:path h="1162314" w="2720310">
                <a:moveTo>
                  <a:pt x="0" y="0"/>
                </a:moveTo>
                <a:lnTo>
                  <a:pt x="2720310" y="0"/>
                </a:lnTo>
                <a:lnTo>
                  <a:pt x="2720310" y="1162315"/>
                </a:lnTo>
                <a:lnTo>
                  <a:pt x="0" y="116231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4406125" y="7114531"/>
            <a:ext cx="3390625" cy="2915938"/>
          </a:xfrm>
          <a:custGeom>
            <a:avLst/>
            <a:gdLst/>
            <a:ahLst/>
            <a:cxnLst/>
            <a:rect r="r" b="b" t="t" l="l"/>
            <a:pathLst>
              <a:path h="2915938" w="3390625">
                <a:moveTo>
                  <a:pt x="0" y="0"/>
                </a:moveTo>
                <a:lnTo>
                  <a:pt x="3390625" y="0"/>
                </a:lnTo>
                <a:lnTo>
                  <a:pt x="3390625" y="2915938"/>
                </a:lnTo>
                <a:lnTo>
                  <a:pt x="0" y="291593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2399278">
            <a:off x="9151688" y="2559608"/>
            <a:ext cx="2457885" cy="1050187"/>
          </a:xfrm>
          <a:custGeom>
            <a:avLst/>
            <a:gdLst/>
            <a:ahLst/>
            <a:cxnLst/>
            <a:rect r="r" b="b" t="t" l="l"/>
            <a:pathLst>
              <a:path h="1050187" w="2457885">
                <a:moveTo>
                  <a:pt x="0" y="0"/>
                </a:moveTo>
                <a:lnTo>
                  <a:pt x="2457885" y="0"/>
                </a:lnTo>
                <a:lnTo>
                  <a:pt x="2457885" y="1050187"/>
                </a:lnTo>
                <a:lnTo>
                  <a:pt x="0" y="10501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5400000">
            <a:off x="11441793" y="98517"/>
            <a:ext cx="2799831" cy="3606340"/>
          </a:xfrm>
          <a:custGeom>
            <a:avLst/>
            <a:gdLst/>
            <a:ahLst/>
            <a:cxnLst/>
            <a:rect r="r" b="b" t="t" l="l"/>
            <a:pathLst>
              <a:path h="3606340" w="2799831">
                <a:moveTo>
                  <a:pt x="0" y="0"/>
                </a:moveTo>
                <a:lnTo>
                  <a:pt x="2799831" y="0"/>
                </a:lnTo>
                <a:lnTo>
                  <a:pt x="2799831" y="3606340"/>
                </a:lnTo>
                <a:lnTo>
                  <a:pt x="0" y="360634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12728886" y="3588404"/>
            <a:ext cx="3126611" cy="2597930"/>
          </a:xfrm>
          <a:custGeom>
            <a:avLst/>
            <a:gdLst/>
            <a:ahLst/>
            <a:cxnLst/>
            <a:rect r="r" b="b" t="t" l="l"/>
            <a:pathLst>
              <a:path h="2597930" w="3126611">
                <a:moveTo>
                  <a:pt x="0" y="0"/>
                </a:moveTo>
                <a:lnTo>
                  <a:pt x="3126611" y="0"/>
                </a:lnTo>
                <a:lnTo>
                  <a:pt x="3126611" y="2597930"/>
                </a:lnTo>
                <a:lnTo>
                  <a:pt x="0" y="259793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6467560">
            <a:off x="9483822" y="7025384"/>
            <a:ext cx="2278296" cy="894749"/>
          </a:xfrm>
          <a:custGeom>
            <a:avLst/>
            <a:gdLst/>
            <a:ahLst/>
            <a:cxnLst/>
            <a:rect r="r" b="b" t="t" l="l"/>
            <a:pathLst>
              <a:path h="894749" w="2278296">
                <a:moveTo>
                  <a:pt x="0" y="0"/>
                </a:moveTo>
                <a:lnTo>
                  <a:pt x="2278296" y="0"/>
                </a:lnTo>
                <a:lnTo>
                  <a:pt x="2278296" y="894749"/>
                </a:lnTo>
                <a:lnTo>
                  <a:pt x="0" y="8947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1504196" y="6821813"/>
            <a:ext cx="3249084" cy="2794212"/>
          </a:xfrm>
          <a:custGeom>
            <a:avLst/>
            <a:gdLst/>
            <a:ahLst/>
            <a:cxnLst/>
            <a:rect r="r" b="b" t="t" l="l"/>
            <a:pathLst>
              <a:path h="2794212" w="3249084">
                <a:moveTo>
                  <a:pt x="0" y="0"/>
                </a:moveTo>
                <a:lnTo>
                  <a:pt x="3249084" y="0"/>
                </a:lnTo>
                <a:lnTo>
                  <a:pt x="3249084" y="2794213"/>
                </a:lnTo>
                <a:lnTo>
                  <a:pt x="0" y="279421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417490">
            <a:off x="10556625" y="4896587"/>
            <a:ext cx="1994160" cy="398832"/>
          </a:xfrm>
          <a:custGeom>
            <a:avLst/>
            <a:gdLst/>
            <a:ahLst/>
            <a:cxnLst/>
            <a:rect r="r" b="b" t="t" l="l"/>
            <a:pathLst>
              <a:path h="398832" w="1994160">
                <a:moveTo>
                  <a:pt x="0" y="0"/>
                </a:moveTo>
                <a:lnTo>
                  <a:pt x="1994160" y="0"/>
                </a:lnTo>
                <a:lnTo>
                  <a:pt x="1994160" y="398832"/>
                </a:lnTo>
                <a:lnTo>
                  <a:pt x="0" y="3988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7288466" y="3635358"/>
            <a:ext cx="4108573" cy="3533373"/>
          </a:xfrm>
          <a:custGeom>
            <a:avLst/>
            <a:gdLst/>
            <a:ahLst/>
            <a:cxnLst/>
            <a:rect r="r" b="b" t="t" l="l"/>
            <a:pathLst>
              <a:path h="3533373" w="4108573">
                <a:moveTo>
                  <a:pt x="0" y="0"/>
                </a:moveTo>
                <a:lnTo>
                  <a:pt x="4108574" y="0"/>
                </a:lnTo>
                <a:lnTo>
                  <a:pt x="4108574" y="3533373"/>
                </a:lnTo>
                <a:lnTo>
                  <a:pt x="0" y="353337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6" id="16"/>
          <p:cNvSpPr/>
          <p:nvPr/>
        </p:nvSpPr>
        <p:spPr>
          <a:xfrm flipH="false" flipV="false" rot="3473278">
            <a:off x="7450356" y="3012288"/>
            <a:ext cx="3590583" cy="4302441"/>
          </a:xfrm>
          <a:custGeom>
            <a:avLst/>
            <a:gdLst/>
            <a:ahLst/>
            <a:cxnLst/>
            <a:rect r="r" b="b" t="t" l="l"/>
            <a:pathLst>
              <a:path h="4302441" w="3590583">
                <a:moveTo>
                  <a:pt x="0" y="0"/>
                </a:moveTo>
                <a:lnTo>
                  <a:pt x="3590582" y="0"/>
                </a:lnTo>
                <a:lnTo>
                  <a:pt x="3590582" y="4302441"/>
                </a:lnTo>
                <a:lnTo>
                  <a:pt x="0" y="43024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17" id="17"/>
          <p:cNvSpPr txBox="true"/>
          <p:nvPr/>
        </p:nvSpPr>
        <p:spPr>
          <a:xfrm rot="0">
            <a:off x="5115175" y="7370077"/>
            <a:ext cx="1972525" cy="558680"/>
          </a:xfrm>
          <a:prstGeom prst="rect">
            <a:avLst/>
          </a:prstGeom>
        </p:spPr>
        <p:txBody>
          <a:bodyPr anchor="t" rtlCol="false" tIns="0" lIns="0" bIns="0" rIns="0">
            <a:spAutoFit/>
          </a:bodyPr>
          <a:lstStyle/>
          <a:p>
            <a:pPr algn="ctr" marL="0" indent="0" lvl="0">
              <a:lnSpc>
                <a:spcPts val="2281"/>
              </a:lnSpc>
              <a:spcBef>
                <a:spcPct val="0"/>
              </a:spcBef>
            </a:pPr>
            <a:r>
              <a:rPr lang="en-US" sz="1629">
                <a:solidFill>
                  <a:srgbClr val="402B0A"/>
                </a:solidFill>
                <a:latin typeface="Rubik Bold"/>
              </a:rPr>
              <a:t>Gerçek Zamanlı Bilgiler</a:t>
            </a:r>
          </a:p>
        </p:txBody>
      </p:sp>
      <p:sp>
        <p:nvSpPr>
          <p:cNvPr name="TextBox 18" id="18"/>
          <p:cNvSpPr txBox="true"/>
          <p:nvPr/>
        </p:nvSpPr>
        <p:spPr>
          <a:xfrm rot="0">
            <a:off x="4744624" y="8043057"/>
            <a:ext cx="2724777" cy="1381125"/>
          </a:xfrm>
          <a:prstGeom prst="rect">
            <a:avLst/>
          </a:prstGeom>
        </p:spPr>
        <p:txBody>
          <a:bodyPr anchor="t" rtlCol="false" tIns="0" lIns="0" bIns="0" rIns="0">
            <a:spAutoFit/>
          </a:bodyPr>
          <a:lstStyle/>
          <a:p>
            <a:pPr algn="ctr" marL="0" indent="0" lvl="0">
              <a:lnSpc>
                <a:spcPts val="1800"/>
              </a:lnSpc>
              <a:spcBef>
                <a:spcPct val="0"/>
              </a:spcBef>
            </a:pPr>
            <a:r>
              <a:rPr lang="en-US" sz="1500" spc="27">
                <a:solidFill>
                  <a:srgbClr val="402B0A"/>
                </a:solidFill>
                <a:latin typeface="Rubik"/>
              </a:rPr>
              <a:t> İşte en büyük problemlerden biri daha, düşünsenize bir yere gidiceksiniz ama size yardımcı olabilecek herhangi bir fotoğraf yok yada çok eski.</a:t>
            </a:r>
          </a:p>
        </p:txBody>
      </p:sp>
      <p:sp>
        <p:nvSpPr>
          <p:cNvPr name="TextBox 19" id="19"/>
          <p:cNvSpPr txBox="true"/>
          <p:nvPr/>
        </p:nvSpPr>
        <p:spPr>
          <a:xfrm rot="0">
            <a:off x="3417337" y="4566823"/>
            <a:ext cx="1972525" cy="272930"/>
          </a:xfrm>
          <a:prstGeom prst="rect">
            <a:avLst/>
          </a:prstGeom>
        </p:spPr>
        <p:txBody>
          <a:bodyPr anchor="t" rtlCol="false" tIns="0" lIns="0" bIns="0" rIns="0">
            <a:spAutoFit/>
          </a:bodyPr>
          <a:lstStyle/>
          <a:p>
            <a:pPr algn="ctr" marL="0" indent="0" lvl="0">
              <a:lnSpc>
                <a:spcPts val="2281"/>
              </a:lnSpc>
              <a:spcBef>
                <a:spcPct val="0"/>
              </a:spcBef>
            </a:pPr>
            <a:r>
              <a:rPr lang="en-US" sz="1629">
                <a:solidFill>
                  <a:srgbClr val="402B0A"/>
                </a:solidFill>
                <a:latin typeface="Rubik Bold"/>
              </a:rPr>
              <a:t>Topluluk Katılımı</a:t>
            </a:r>
          </a:p>
        </p:txBody>
      </p:sp>
      <p:sp>
        <p:nvSpPr>
          <p:cNvPr name="TextBox 20" id="20"/>
          <p:cNvSpPr txBox="true"/>
          <p:nvPr/>
        </p:nvSpPr>
        <p:spPr>
          <a:xfrm rot="0">
            <a:off x="3160654" y="4954053"/>
            <a:ext cx="2334371" cy="1381125"/>
          </a:xfrm>
          <a:prstGeom prst="rect">
            <a:avLst/>
          </a:prstGeom>
        </p:spPr>
        <p:txBody>
          <a:bodyPr anchor="t" rtlCol="false" tIns="0" lIns="0" bIns="0" rIns="0">
            <a:spAutoFit/>
          </a:bodyPr>
          <a:lstStyle/>
          <a:p>
            <a:pPr algn="ctr" marL="0" indent="0" lvl="0">
              <a:lnSpc>
                <a:spcPts val="1800"/>
              </a:lnSpc>
              <a:spcBef>
                <a:spcPct val="0"/>
              </a:spcBef>
            </a:pPr>
            <a:r>
              <a:rPr lang="en-US" sz="1500" spc="27">
                <a:solidFill>
                  <a:srgbClr val="402B0A"/>
                </a:solidFill>
                <a:latin typeface="Rubik"/>
              </a:rPr>
              <a:t>GEEM, kullanıcıların yorumlarını, derecelendirmelerini ve deneyimlerini paylaşabilecekleri bir topluluk oluşturur.</a:t>
            </a:r>
          </a:p>
        </p:txBody>
      </p:sp>
      <p:sp>
        <p:nvSpPr>
          <p:cNvPr name="TextBox 21" id="21"/>
          <p:cNvSpPr txBox="true"/>
          <p:nvPr/>
        </p:nvSpPr>
        <p:spPr>
          <a:xfrm rot="0">
            <a:off x="5115175" y="1057028"/>
            <a:ext cx="2582123" cy="558680"/>
          </a:xfrm>
          <a:prstGeom prst="rect">
            <a:avLst/>
          </a:prstGeom>
        </p:spPr>
        <p:txBody>
          <a:bodyPr anchor="t" rtlCol="false" tIns="0" lIns="0" bIns="0" rIns="0">
            <a:spAutoFit/>
          </a:bodyPr>
          <a:lstStyle/>
          <a:p>
            <a:pPr algn="ctr" marL="0" indent="0" lvl="0">
              <a:lnSpc>
                <a:spcPts val="2281"/>
              </a:lnSpc>
              <a:spcBef>
                <a:spcPct val="0"/>
              </a:spcBef>
            </a:pPr>
            <a:r>
              <a:rPr lang="en-US" sz="1629">
                <a:solidFill>
                  <a:srgbClr val="402B0A"/>
                </a:solidFill>
                <a:latin typeface="Rubik Bold"/>
              </a:rPr>
              <a:t>Öncelikle kapsamlı bir veritabanı</a:t>
            </a:r>
          </a:p>
        </p:txBody>
      </p:sp>
      <p:sp>
        <p:nvSpPr>
          <p:cNvPr name="TextBox 22" id="22"/>
          <p:cNvSpPr txBox="true"/>
          <p:nvPr/>
        </p:nvSpPr>
        <p:spPr>
          <a:xfrm rot="0">
            <a:off x="5042211" y="1725787"/>
            <a:ext cx="2853991" cy="1152525"/>
          </a:xfrm>
          <a:prstGeom prst="rect">
            <a:avLst/>
          </a:prstGeom>
        </p:spPr>
        <p:txBody>
          <a:bodyPr anchor="t" rtlCol="false" tIns="0" lIns="0" bIns="0" rIns="0">
            <a:spAutoFit/>
          </a:bodyPr>
          <a:lstStyle/>
          <a:p>
            <a:pPr algn="ctr" marL="0" indent="0" lvl="0">
              <a:lnSpc>
                <a:spcPts val="1800"/>
              </a:lnSpc>
              <a:spcBef>
                <a:spcPct val="0"/>
              </a:spcBef>
            </a:pPr>
            <a:r>
              <a:rPr lang="en-US" sz="1500" spc="27">
                <a:solidFill>
                  <a:srgbClr val="402B0A"/>
                </a:solidFill>
                <a:latin typeface="Rubik"/>
              </a:rPr>
              <a:t>GEEM uygulaması, kullanıcılara bir şehirdeki restoranlar, yemekler, ulaşım seçenekleri ve konaklama yerleri hakkında geniş bir veritabanı sunar.</a:t>
            </a:r>
          </a:p>
        </p:txBody>
      </p:sp>
      <p:sp>
        <p:nvSpPr>
          <p:cNvPr name="TextBox 23" id="23"/>
          <p:cNvSpPr txBox="true"/>
          <p:nvPr/>
        </p:nvSpPr>
        <p:spPr>
          <a:xfrm rot="0">
            <a:off x="11678427" y="909932"/>
            <a:ext cx="2326562" cy="558680"/>
          </a:xfrm>
          <a:prstGeom prst="rect">
            <a:avLst/>
          </a:prstGeom>
        </p:spPr>
        <p:txBody>
          <a:bodyPr anchor="t" rtlCol="false" tIns="0" lIns="0" bIns="0" rIns="0">
            <a:spAutoFit/>
          </a:bodyPr>
          <a:lstStyle/>
          <a:p>
            <a:pPr algn="ctr" marL="0" indent="0" lvl="0">
              <a:lnSpc>
                <a:spcPts val="2281"/>
              </a:lnSpc>
              <a:spcBef>
                <a:spcPct val="0"/>
              </a:spcBef>
            </a:pPr>
            <a:r>
              <a:rPr lang="en-US" sz="1629">
                <a:solidFill>
                  <a:srgbClr val="402B0A"/>
                </a:solidFill>
                <a:latin typeface="Rubik Bold"/>
              </a:rPr>
              <a:t>Kişiselleştirilmiş Öneriler</a:t>
            </a:r>
          </a:p>
        </p:txBody>
      </p:sp>
      <p:sp>
        <p:nvSpPr>
          <p:cNvPr name="TextBox 24" id="24"/>
          <p:cNvSpPr txBox="true"/>
          <p:nvPr/>
        </p:nvSpPr>
        <p:spPr>
          <a:xfrm rot="0">
            <a:off x="11746818" y="1497187"/>
            <a:ext cx="2570912" cy="1609725"/>
          </a:xfrm>
          <a:prstGeom prst="rect">
            <a:avLst/>
          </a:prstGeom>
        </p:spPr>
        <p:txBody>
          <a:bodyPr anchor="t" rtlCol="false" tIns="0" lIns="0" bIns="0" rIns="0">
            <a:spAutoFit/>
          </a:bodyPr>
          <a:lstStyle/>
          <a:p>
            <a:pPr algn="ctr" marL="0" indent="0" lvl="0">
              <a:lnSpc>
                <a:spcPts val="1800"/>
              </a:lnSpc>
              <a:spcBef>
                <a:spcPct val="0"/>
              </a:spcBef>
            </a:pPr>
            <a:r>
              <a:rPr lang="en-US" sz="1500" spc="27">
                <a:solidFill>
                  <a:srgbClr val="402B0A"/>
                </a:solidFill>
                <a:latin typeface="Rubik"/>
              </a:rPr>
              <a:t>Kullanıcıların tercihlerini ve ihtiyaçlarını analiz etmek ve buna uygu kişiselleştirilmiş restoran ve yemek önerileri sunabilmek kullanıcı açısından büyük önem taşır.</a:t>
            </a:r>
          </a:p>
        </p:txBody>
      </p:sp>
      <p:sp>
        <p:nvSpPr>
          <p:cNvPr name="TextBox 25" id="25"/>
          <p:cNvSpPr txBox="true"/>
          <p:nvPr/>
        </p:nvSpPr>
        <p:spPr>
          <a:xfrm rot="0">
            <a:off x="13013549" y="4250293"/>
            <a:ext cx="2608361" cy="272930"/>
          </a:xfrm>
          <a:prstGeom prst="rect">
            <a:avLst/>
          </a:prstGeom>
        </p:spPr>
        <p:txBody>
          <a:bodyPr anchor="t" rtlCol="false" tIns="0" lIns="0" bIns="0" rIns="0">
            <a:spAutoFit/>
          </a:bodyPr>
          <a:lstStyle/>
          <a:p>
            <a:pPr algn="ctr" marL="0" indent="0" lvl="0">
              <a:lnSpc>
                <a:spcPts val="2281"/>
              </a:lnSpc>
              <a:spcBef>
                <a:spcPct val="0"/>
              </a:spcBef>
            </a:pPr>
            <a:r>
              <a:rPr lang="en-US" sz="1629">
                <a:solidFill>
                  <a:srgbClr val="402B0A"/>
                </a:solidFill>
                <a:latin typeface="Rubik Bold"/>
              </a:rPr>
              <a:t>Ulaşım Entegrasyonu</a:t>
            </a:r>
          </a:p>
        </p:txBody>
      </p:sp>
      <p:sp>
        <p:nvSpPr>
          <p:cNvPr name="TextBox 26" id="26"/>
          <p:cNvSpPr txBox="true"/>
          <p:nvPr/>
        </p:nvSpPr>
        <p:spPr>
          <a:xfrm rot="0">
            <a:off x="13099511" y="4633489"/>
            <a:ext cx="2385360" cy="1381125"/>
          </a:xfrm>
          <a:prstGeom prst="rect">
            <a:avLst/>
          </a:prstGeom>
        </p:spPr>
        <p:txBody>
          <a:bodyPr anchor="t" rtlCol="false" tIns="0" lIns="0" bIns="0" rIns="0">
            <a:spAutoFit/>
          </a:bodyPr>
          <a:lstStyle/>
          <a:p>
            <a:pPr algn="ctr" marL="0" indent="0" lvl="0">
              <a:lnSpc>
                <a:spcPts val="1800"/>
              </a:lnSpc>
              <a:spcBef>
                <a:spcPct val="0"/>
              </a:spcBef>
            </a:pPr>
            <a:r>
              <a:rPr lang="en-US" sz="1500" spc="27">
                <a:solidFill>
                  <a:srgbClr val="402B0A"/>
                </a:solidFill>
                <a:latin typeface="Rubik"/>
              </a:rPr>
              <a:t>Uygulamamız kullanıcılara seçtikleri restoranlara nasıl ulaşabilecekleri konusunda bilgi sunmaktadır.</a:t>
            </a:r>
          </a:p>
        </p:txBody>
      </p:sp>
      <p:sp>
        <p:nvSpPr>
          <p:cNvPr name="TextBox 27" id="27"/>
          <p:cNvSpPr txBox="true"/>
          <p:nvPr/>
        </p:nvSpPr>
        <p:spPr>
          <a:xfrm rot="0">
            <a:off x="12142475" y="7424590"/>
            <a:ext cx="1972525" cy="558680"/>
          </a:xfrm>
          <a:prstGeom prst="rect">
            <a:avLst/>
          </a:prstGeom>
        </p:spPr>
        <p:txBody>
          <a:bodyPr anchor="t" rtlCol="false" tIns="0" lIns="0" bIns="0" rIns="0">
            <a:spAutoFit/>
          </a:bodyPr>
          <a:lstStyle/>
          <a:p>
            <a:pPr algn="ctr" marL="0" indent="0" lvl="0">
              <a:lnSpc>
                <a:spcPts val="2281"/>
              </a:lnSpc>
              <a:spcBef>
                <a:spcPct val="0"/>
              </a:spcBef>
            </a:pPr>
            <a:r>
              <a:rPr lang="en-US" sz="1629">
                <a:solidFill>
                  <a:srgbClr val="402B0A"/>
                </a:solidFill>
                <a:latin typeface="Rubik Bold"/>
              </a:rPr>
              <a:t>Rezervasyon Kolaylığı</a:t>
            </a:r>
          </a:p>
        </p:txBody>
      </p:sp>
      <p:sp>
        <p:nvSpPr>
          <p:cNvPr name="TextBox 28" id="28"/>
          <p:cNvSpPr txBox="true"/>
          <p:nvPr/>
        </p:nvSpPr>
        <p:spPr>
          <a:xfrm rot="0">
            <a:off x="11895536" y="8086768"/>
            <a:ext cx="2246579" cy="1152525"/>
          </a:xfrm>
          <a:prstGeom prst="rect">
            <a:avLst/>
          </a:prstGeom>
        </p:spPr>
        <p:txBody>
          <a:bodyPr anchor="t" rtlCol="false" tIns="0" lIns="0" bIns="0" rIns="0">
            <a:spAutoFit/>
          </a:bodyPr>
          <a:lstStyle/>
          <a:p>
            <a:pPr algn="ctr" marL="0" indent="0" lvl="0">
              <a:lnSpc>
                <a:spcPts val="1800"/>
              </a:lnSpc>
              <a:spcBef>
                <a:spcPct val="0"/>
              </a:spcBef>
            </a:pPr>
            <a:r>
              <a:rPr lang="en-US" sz="1500" spc="27">
                <a:solidFill>
                  <a:srgbClr val="402B0A"/>
                </a:solidFill>
                <a:latin typeface="Rubik"/>
              </a:rPr>
              <a:t>Uygulamamız kullanıcılara konaklama yerleri için kolay rezervasyon imkanı sunuyoruz.</a:t>
            </a:r>
          </a:p>
        </p:txBody>
      </p:sp>
      <p:sp>
        <p:nvSpPr>
          <p:cNvPr name="TextBox 29" id="29"/>
          <p:cNvSpPr txBox="true"/>
          <p:nvPr/>
        </p:nvSpPr>
        <p:spPr>
          <a:xfrm rot="0">
            <a:off x="7469400" y="4563528"/>
            <a:ext cx="3746705" cy="1487206"/>
          </a:xfrm>
          <a:prstGeom prst="rect">
            <a:avLst/>
          </a:prstGeom>
        </p:spPr>
        <p:txBody>
          <a:bodyPr anchor="t" rtlCol="false" tIns="0" lIns="0" bIns="0" rIns="0">
            <a:spAutoFit/>
          </a:bodyPr>
          <a:lstStyle/>
          <a:p>
            <a:pPr algn="ctr">
              <a:lnSpc>
                <a:spcPts val="5473"/>
              </a:lnSpc>
            </a:pPr>
            <a:r>
              <a:rPr lang="en-US" sz="3464">
                <a:solidFill>
                  <a:srgbClr val="FFF6ED">
                    <a:alpha val="77647"/>
                  </a:srgbClr>
                </a:solidFill>
                <a:latin typeface="Wonderful Branding Bold"/>
              </a:rPr>
              <a:t>Yenilikçi Yönler</a:t>
            </a:r>
          </a:p>
        </p:txBody>
      </p:sp>
      <p:sp>
        <p:nvSpPr>
          <p:cNvPr name="Freeform 30" id="30"/>
          <p:cNvSpPr/>
          <p:nvPr/>
        </p:nvSpPr>
        <p:spPr>
          <a:xfrm flipH="false" flipV="false" rot="0">
            <a:off x="-639743" y="-684009"/>
            <a:ext cx="4286247" cy="4286247"/>
          </a:xfrm>
          <a:custGeom>
            <a:avLst/>
            <a:gdLst/>
            <a:ahLst/>
            <a:cxnLst/>
            <a:rect r="r" b="b" t="t" l="l"/>
            <a:pathLst>
              <a:path h="4286247" w="4286247">
                <a:moveTo>
                  <a:pt x="0" y="0"/>
                </a:moveTo>
                <a:lnTo>
                  <a:pt x="4286247" y="0"/>
                </a:lnTo>
                <a:lnTo>
                  <a:pt x="4286247" y="4286246"/>
                </a:lnTo>
                <a:lnTo>
                  <a:pt x="0" y="4286246"/>
                </a:lnTo>
                <a:lnTo>
                  <a:pt x="0" y="0"/>
                </a:lnTo>
                <a:close/>
              </a:path>
            </a:pathLst>
          </a:custGeom>
          <a:blipFill>
            <a:blip r:embed="rId2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8B3EE"/>
        </a:solidFill>
      </p:bgPr>
    </p:bg>
    <p:spTree>
      <p:nvGrpSpPr>
        <p:cNvPr id="1" name=""/>
        <p:cNvGrpSpPr/>
        <p:nvPr/>
      </p:nvGrpSpPr>
      <p:grpSpPr>
        <a:xfrm>
          <a:off x="0" y="0"/>
          <a:ext cx="0" cy="0"/>
          <a:chOff x="0" y="0"/>
          <a:chExt cx="0" cy="0"/>
        </a:xfrm>
      </p:grpSpPr>
      <p:grpSp>
        <p:nvGrpSpPr>
          <p:cNvPr name="Group 2" id="2"/>
          <p:cNvGrpSpPr/>
          <p:nvPr/>
        </p:nvGrpSpPr>
        <p:grpSpPr>
          <a:xfrm rot="0">
            <a:off x="-5058818" y="-2091854"/>
            <a:ext cx="14470709" cy="14470709"/>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EC4ED"/>
            </a:solidFill>
            <a:ln w="28575">
              <a:solidFill>
                <a:srgbClr val="000000"/>
              </a:solidFill>
            </a:ln>
          </p:spPr>
        </p:sp>
        <p:sp>
          <p:nvSpPr>
            <p:cNvPr name="TextBox 4" id="4"/>
            <p:cNvSpPr txBox="true"/>
            <p:nvPr/>
          </p:nvSpPr>
          <p:spPr>
            <a:xfrm>
              <a:off x="76200" y="38100"/>
              <a:ext cx="660400" cy="698500"/>
            </a:xfrm>
            <a:prstGeom prst="rect">
              <a:avLst/>
            </a:prstGeom>
          </p:spPr>
          <p:txBody>
            <a:bodyPr anchor="ctr" rtlCol="false" tIns="71438" lIns="71438" bIns="71438" rIns="71438"/>
            <a:lstStyle/>
            <a:p>
              <a:pPr algn="ctr">
                <a:lnSpc>
                  <a:spcPts val="2756"/>
                </a:lnSpc>
                <a:spcBef>
                  <a:spcPct val="0"/>
                </a:spcBef>
              </a:pPr>
            </a:p>
          </p:txBody>
        </p:sp>
      </p:grpSp>
      <p:sp>
        <p:nvSpPr>
          <p:cNvPr name="TextBox 5" id="5"/>
          <p:cNvSpPr txBox="true"/>
          <p:nvPr/>
        </p:nvSpPr>
        <p:spPr>
          <a:xfrm rot="0">
            <a:off x="2372322" y="4553406"/>
            <a:ext cx="4401538" cy="904875"/>
          </a:xfrm>
          <a:prstGeom prst="rect">
            <a:avLst/>
          </a:prstGeom>
        </p:spPr>
        <p:txBody>
          <a:bodyPr anchor="t" rtlCol="false" tIns="0" lIns="0" bIns="0" rIns="0">
            <a:spAutoFit/>
          </a:bodyPr>
          <a:lstStyle/>
          <a:p>
            <a:pPr>
              <a:lnSpc>
                <a:spcPts val="6750"/>
              </a:lnSpc>
            </a:pPr>
            <a:r>
              <a:rPr lang="en-US" sz="6750">
                <a:solidFill>
                  <a:srgbClr val="404040"/>
                </a:solidFill>
                <a:latin typeface="Public Sans Bold"/>
              </a:rPr>
              <a:t>İş Modeli </a:t>
            </a:r>
          </a:p>
        </p:txBody>
      </p:sp>
      <p:grpSp>
        <p:nvGrpSpPr>
          <p:cNvPr name="Group 6" id="6"/>
          <p:cNvGrpSpPr/>
          <p:nvPr/>
        </p:nvGrpSpPr>
        <p:grpSpPr>
          <a:xfrm rot="0">
            <a:off x="7941190" y="8189436"/>
            <a:ext cx="1068864" cy="1068864"/>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D6B1"/>
            </a:solidFill>
            <a:ln w="28575">
              <a:solidFill>
                <a:srgbClr val="000000"/>
              </a:solidFill>
            </a:ln>
          </p:spPr>
        </p:sp>
        <p:sp>
          <p:nvSpPr>
            <p:cNvPr name="TextBox 8" id="8"/>
            <p:cNvSpPr txBox="true"/>
            <p:nvPr/>
          </p:nvSpPr>
          <p:spPr>
            <a:xfrm>
              <a:off x="76200" y="38100"/>
              <a:ext cx="660400" cy="698500"/>
            </a:xfrm>
            <a:prstGeom prst="rect">
              <a:avLst/>
            </a:prstGeom>
          </p:spPr>
          <p:txBody>
            <a:bodyPr anchor="ctr" rtlCol="false" tIns="71438" lIns="71438" bIns="71438" rIns="71438"/>
            <a:lstStyle/>
            <a:p>
              <a:pPr algn="ctr">
                <a:lnSpc>
                  <a:spcPts val="2756"/>
                </a:lnSpc>
              </a:pPr>
            </a:p>
          </p:txBody>
        </p:sp>
      </p:grpSp>
      <p:grpSp>
        <p:nvGrpSpPr>
          <p:cNvPr name="Group 9" id="9"/>
          <p:cNvGrpSpPr/>
          <p:nvPr/>
        </p:nvGrpSpPr>
        <p:grpSpPr>
          <a:xfrm rot="0">
            <a:off x="9277945" y="7973225"/>
            <a:ext cx="4630934" cy="1501285"/>
            <a:chOff x="0" y="0"/>
            <a:chExt cx="955404" cy="309729"/>
          </a:xfrm>
        </p:grpSpPr>
        <p:sp>
          <p:nvSpPr>
            <p:cNvPr name="Freeform 10" id="10"/>
            <p:cNvSpPr/>
            <p:nvPr/>
          </p:nvSpPr>
          <p:spPr>
            <a:xfrm flipH="false" flipV="false" rot="0">
              <a:off x="0" y="0"/>
              <a:ext cx="955404" cy="309729"/>
            </a:xfrm>
            <a:custGeom>
              <a:avLst/>
              <a:gdLst/>
              <a:ahLst/>
              <a:cxnLst/>
              <a:rect r="r" b="b" t="t" l="l"/>
              <a:pathLst>
                <a:path h="309729" w="955404">
                  <a:moveTo>
                    <a:pt x="26749" y="0"/>
                  </a:moveTo>
                  <a:lnTo>
                    <a:pt x="928655" y="0"/>
                  </a:lnTo>
                  <a:cubicBezTo>
                    <a:pt x="943428" y="0"/>
                    <a:pt x="955404" y="11976"/>
                    <a:pt x="955404" y="26749"/>
                  </a:cubicBezTo>
                  <a:lnTo>
                    <a:pt x="955404" y="282980"/>
                  </a:lnTo>
                  <a:cubicBezTo>
                    <a:pt x="955404" y="297753"/>
                    <a:pt x="943428" y="309729"/>
                    <a:pt x="928655" y="309729"/>
                  </a:cubicBezTo>
                  <a:lnTo>
                    <a:pt x="26749" y="309729"/>
                  </a:lnTo>
                  <a:cubicBezTo>
                    <a:pt x="11976" y="309729"/>
                    <a:pt x="0" y="297753"/>
                    <a:pt x="0" y="282980"/>
                  </a:cubicBezTo>
                  <a:lnTo>
                    <a:pt x="0" y="26749"/>
                  </a:lnTo>
                  <a:cubicBezTo>
                    <a:pt x="0" y="11976"/>
                    <a:pt x="11976" y="0"/>
                    <a:pt x="26749" y="0"/>
                  </a:cubicBezTo>
                  <a:close/>
                </a:path>
              </a:pathLst>
            </a:custGeom>
            <a:solidFill>
              <a:srgbClr val="EFD6B1"/>
            </a:solidFill>
          </p:spPr>
        </p:sp>
        <p:sp>
          <p:nvSpPr>
            <p:cNvPr name="TextBox 11" id="11"/>
            <p:cNvSpPr txBox="true"/>
            <p:nvPr/>
          </p:nvSpPr>
          <p:spPr>
            <a:xfrm>
              <a:off x="0" y="-38100"/>
              <a:ext cx="812800" cy="850900"/>
            </a:xfrm>
            <a:prstGeom prst="rect">
              <a:avLst/>
            </a:prstGeom>
          </p:spPr>
          <p:txBody>
            <a:bodyPr anchor="ctr" rtlCol="false" tIns="64851" lIns="64851" bIns="64851" rIns="64851"/>
            <a:lstStyle/>
            <a:p>
              <a:pPr algn="ctr">
                <a:lnSpc>
                  <a:spcPts val="3395"/>
                </a:lnSpc>
                <a:spcBef>
                  <a:spcPct val="0"/>
                </a:spcBef>
              </a:pPr>
            </a:p>
          </p:txBody>
        </p:sp>
      </p:grpSp>
      <p:grpSp>
        <p:nvGrpSpPr>
          <p:cNvPr name="Group 12" id="12"/>
          <p:cNvGrpSpPr/>
          <p:nvPr/>
        </p:nvGrpSpPr>
        <p:grpSpPr>
          <a:xfrm rot="0">
            <a:off x="8609568" y="6399252"/>
            <a:ext cx="1068864" cy="1068864"/>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BA188"/>
            </a:solidFill>
            <a:ln w="28575">
              <a:solidFill>
                <a:srgbClr val="000000"/>
              </a:solidFill>
            </a:ln>
          </p:spPr>
        </p:sp>
        <p:sp>
          <p:nvSpPr>
            <p:cNvPr name="TextBox 14" id="14"/>
            <p:cNvSpPr txBox="true"/>
            <p:nvPr/>
          </p:nvSpPr>
          <p:spPr>
            <a:xfrm>
              <a:off x="76200" y="38100"/>
              <a:ext cx="660400" cy="698500"/>
            </a:xfrm>
            <a:prstGeom prst="rect">
              <a:avLst/>
            </a:prstGeom>
          </p:spPr>
          <p:txBody>
            <a:bodyPr anchor="ctr" rtlCol="false" tIns="71438" lIns="71438" bIns="71438" rIns="71438"/>
            <a:lstStyle/>
            <a:p>
              <a:pPr algn="ctr">
                <a:lnSpc>
                  <a:spcPts val="2756"/>
                </a:lnSpc>
              </a:pPr>
            </a:p>
          </p:txBody>
        </p:sp>
      </p:grpSp>
      <p:grpSp>
        <p:nvGrpSpPr>
          <p:cNvPr name="Group 15" id="15"/>
          <p:cNvGrpSpPr/>
          <p:nvPr/>
        </p:nvGrpSpPr>
        <p:grpSpPr>
          <a:xfrm rot="0">
            <a:off x="8877458" y="4609068"/>
            <a:ext cx="1068864" cy="1068864"/>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7CDC2"/>
            </a:solidFill>
            <a:ln w="28575">
              <a:solidFill>
                <a:srgbClr val="000000"/>
              </a:solidFill>
            </a:ln>
          </p:spPr>
        </p:sp>
        <p:sp>
          <p:nvSpPr>
            <p:cNvPr name="TextBox 17" id="17"/>
            <p:cNvSpPr txBox="true"/>
            <p:nvPr/>
          </p:nvSpPr>
          <p:spPr>
            <a:xfrm>
              <a:off x="76200" y="38100"/>
              <a:ext cx="660400" cy="698500"/>
            </a:xfrm>
            <a:prstGeom prst="rect">
              <a:avLst/>
            </a:prstGeom>
          </p:spPr>
          <p:txBody>
            <a:bodyPr anchor="ctr" rtlCol="false" tIns="71438" lIns="71438" bIns="71438" rIns="71438"/>
            <a:lstStyle/>
            <a:p>
              <a:pPr algn="ctr">
                <a:lnSpc>
                  <a:spcPts val="2756"/>
                </a:lnSpc>
              </a:pPr>
            </a:p>
          </p:txBody>
        </p:sp>
      </p:grpSp>
      <p:grpSp>
        <p:nvGrpSpPr>
          <p:cNvPr name="Group 18" id="18"/>
          <p:cNvGrpSpPr/>
          <p:nvPr/>
        </p:nvGrpSpPr>
        <p:grpSpPr>
          <a:xfrm rot="0">
            <a:off x="8609568" y="2816899"/>
            <a:ext cx="1068864" cy="1068864"/>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2B2CF"/>
            </a:solidFill>
            <a:ln w="28575">
              <a:solidFill>
                <a:srgbClr val="000000"/>
              </a:solidFill>
            </a:ln>
          </p:spPr>
        </p:sp>
        <p:sp>
          <p:nvSpPr>
            <p:cNvPr name="TextBox 20" id="20"/>
            <p:cNvSpPr txBox="true"/>
            <p:nvPr/>
          </p:nvSpPr>
          <p:spPr>
            <a:xfrm>
              <a:off x="76200" y="38100"/>
              <a:ext cx="660400" cy="698500"/>
            </a:xfrm>
            <a:prstGeom prst="rect">
              <a:avLst/>
            </a:prstGeom>
          </p:spPr>
          <p:txBody>
            <a:bodyPr anchor="ctr" rtlCol="false" tIns="71438" lIns="71438" bIns="71438" rIns="71438"/>
            <a:lstStyle/>
            <a:p>
              <a:pPr algn="ctr">
                <a:lnSpc>
                  <a:spcPts val="2756"/>
                </a:lnSpc>
              </a:pPr>
            </a:p>
          </p:txBody>
        </p:sp>
      </p:grpSp>
      <p:grpSp>
        <p:nvGrpSpPr>
          <p:cNvPr name="Group 21" id="21"/>
          <p:cNvGrpSpPr/>
          <p:nvPr/>
        </p:nvGrpSpPr>
        <p:grpSpPr>
          <a:xfrm rot="0">
            <a:off x="7941190" y="1028700"/>
            <a:ext cx="1068864" cy="1068864"/>
            <a:chOff x="0" y="0"/>
            <a:chExt cx="812800" cy="812800"/>
          </a:xfrm>
        </p:grpSpPr>
        <p:sp>
          <p:nvSpPr>
            <p:cNvPr name="Freeform 22" id="2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EE6DC"/>
            </a:solidFill>
            <a:ln w="28575">
              <a:solidFill>
                <a:srgbClr val="000000"/>
              </a:solidFill>
            </a:ln>
          </p:spPr>
        </p:sp>
        <p:sp>
          <p:nvSpPr>
            <p:cNvPr name="TextBox 23" id="23"/>
            <p:cNvSpPr txBox="true"/>
            <p:nvPr/>
          </p:nvSpPr>
          <p:spPr>
            <a:xfrm>
              <a:off x="76200" y="38100"/>
              <a:ext cx="660400" cy="698500"/>
            </a:xfrm>
            <a:prstGeom prst="rect">
              <a:avLst/>
            </a:prstGeom>
          </p:spPr>
          <p:txBody>
            <a:bodyPr anchor="ctr" rtlCol="false" tIns="71438" lIns="71438" bIns="71438" rIns="71438"/>
            <a:lstStyle/>
            <a:p>
              <a:pPr algn="ctr">
                <a:lnSpc>
                  <a:spcPts val="2756"/>
                </a:lnSpc>
              </a:pPr>
            </a:p>
          </p:txBody>
        </p:sp>
      </p:grpSp>
      <p:sp>
        <p:nvSpPr>
          <p:cNvPr name="Freeform 24" id="24"/>
          <p:cNvSpPr/>
          <p:nvPr/>
        </p:nvSpPr>
        <p:spPr>
          <a:xfrm flipH="false" flipV="false" rot="0">
            <a:off x="8258275" y="8405092"/>
            <a:ext cx="434695" cy="637552"/>
          </a:xfrm>
          <a:custGeom>
            <a:avLst/>
            <a:gdLst/>
            <a:ahLst/>
            <a:cxnLst/>
            <a:rect r="r" b="b" t="t" l="l"/>
            <a:pathLst>
              <a:path h="637552" w="434695">
                <a:moveTo>
                  <a:pt x="0" y="0"/>
                </a:moveTo>
                <a:lnTo>
                  <a:pt x="434695" y="0"/>
                </a:lnTo>
                <a:lnTo>
                  <a:pt x="434695" y="637552"/>
                </a:lnTo>
                <a:lnTo>
                  <a:pt x="0" y="6375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8877458" y="6668532"/>
            <a:ext cx="646027" cy="536790"/>
          </a:xfrm>
          <a:custGeom>
            <a:avLst/>
            <a:gdLst/>
            <a:ahLst/>
            <a:cxnLst/>
            <a:rect r="r" b="b" t="t" l="l"/>
            <a:pathLst>
              <a:path h="536790" w="646027">
                <a:moveTo>
                  <a:pt x="0" y="0"/>
                </a:moveTo>
                <a:lnTo>
                  <a:pt x="646027" y="0"/>
                </a:lnTo>
                <a:lnTo>
                  <a:pt x="646027" y="536790"/>
                </a:lnTo>
                <a:lnTo>
                  <a:pt x="0" y="5367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8196211" y="1196132"/>
            <a:ext cx="558824" cy="644346"/>
          </a:xfrm>
          <a:custGeom>
            <a:avLst/>
            <a:gdLst/>
            <a:ahLst/>
            <a:cxnLst/>
            <a:rect r="r" b="b" t="t" l="l"/>
            <a:pathLst>
              <a:path h="644346" w="558824">
                <a:moveTo>
                  <a:pt x="0" y="0"/>
                </a:moveTo>
                <a:lnTo>
                  <a:pt x="558823" y="0"/>
                </a:lnTo>
                <a:lnTo>
                  <a:pt x="558823" y="644346"/>
                </a:lnTo>
                <a:lnTo>
                  <a:pt x="0" y="644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9091269" y="4822878"/>
            <a:ext cx="641244" cy="641244"/>
          </a:xfrm>
          <a:custGeom>
            <a:avLst/>
            <a:gdLst/>
            <a:ahLst/>
            <a:cxnLst/>
            <a:rect r="r" b="b" t="t" l="l"/>
            <a:pathLst>
              <a:path h="641244" w="641244">
                <a:moveTo>
                  <a:pt x="0" y="0"/>
                </a:moveTo>
                <a:lnTo>
                  <a:pt x="641244" y="0"/>
                </a:lnTo>
                <a:lnTo>
                  <a:pt x="641244" y="641244"/>
                </a:lnTo>
                <a:lnTo>
                  <a:pt x="0" y="6412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8" id="28"/>
          <p:cNvSpPr txBox="true"/>
          <p:nvPr/>
        </p:nvSpPr>
        <p:spPr>
          <a:xfrm rot="0">
            <a:off x="9575002" y="8189436"/>
            <a:ext cx="4202903" cy="334863"/>
          </a:xfrm>
          <a:prstGeom prst="rect">
            <a:avLst/>
          </a:prstGeom>
        </p:spPr>
        <p:txBody>
          <a:bodyPr anchor="t" rtlCol="false" tIns="0" lIns="0" bIns="0" rIns="0">
            <a:spAutoFit/>
          </a:bodyPr>
          <a:lstStyle/>
          <a:p>
            <a:pPr>
              <a:lnSpc>
                <a:spcPts val="2699"/>
              </a:lnSpc>
              <a:spcBef>
                <a:spcPct val="0"/>
              </a:spcBef>
            </a:pPr>
            <a:r>
              <a:rPr lang="en-US" sz="2249">
                <a:solidFill>
                  <a:srgbClr val="404040"/>
                </a:solidFill>
                <a:latin typeface="Public Sans Bold"/>
              </a:rPr>
              <a:t>API Entegrasyonları</a:t>
            </a:r>
          </a:p>
        </p:txBody>
      </p:sp>
      <p:sp>
        <p:nvSpPr>
          <p:cNvPr name="TextBox 29" id="29"/>
          <p:cNvSpPr txBox="true"/>
          <p:nvPr/>
        </p:nvSpPr>
        <p:spPr>
          <a:xfrm rot="0">
            <a:off x="9575002" y="8611056"/>
            <a:ext cx="3960734" cy="819150"/>
          </a:xfrm>
          <a:prstGeom prst="rect">
            <a:avLst/>
          </a:prstGeom>
        </p:spPr>
        <p:txBody>
          <a:bodyPr anchor="t" rtlCol="false" tIns="0" lIns="0" bIns="0" rIns="0">
            <a:spAutoFit/>
          </a:bodyPr>
          <a:lstStyle/>
          <a:p>
            <a:pPr>
              <a:lnSpc>
                <a:spcPts val="2122"/>
              </a:lnSpc>
              <a:spcBef>
                <a:spcPct val="0"/>
              </a:spcBef>
            </a:pPr>
            <a:r>
              <a:rPr lang="en-US" sz="1768">
                <a:solidFill>
                  <a:srgbClr val="404040"/>
                </a:solidFill>
                <a:latin typeface="Public Sans"/>
              </a:rPr>
              <a:t>GEEM, üçüncü taraf uygulamalar ve platformlarla API entegrasyonlarına sahiptir.</a:t>
            </a:r>
          </a:p>
        </p:txBody>
      </p:sp>
      <p:grpSp>
        <p:nvGrpSpPr>
          <p:cNvPr name="Group 30" id="30"/>
          <p:cNvGrpSpPr/>
          <p:nvPr/>
        </p:nvGrpSpPr>
        <p:grpSpPr>
          <a:xfrm rot="0">
            <a:off x="9946323" y="6183042"/>
            <a:ext cx="4630934" cy="1501285"/>
            <a:chOff x="0" y="0"/>
            <a:chExt cx="955404" cy="309729"/>
          </a:xfrm>
        </p:grpSpPr>
        <p:sp>
          <p:nvSpPr>
            <p:cNvPr name="Freeform 31" id="31"/>
            <p:cNvSpPr/>
            <p:nvPr/>
          </p:nvSpPr>
          <p:spPr>
            <a:xfrm flipH="false" flipV="false" rot="0">
              <a:off x="0" y="0"/>
              <a:ext cx="955404" cy="309729"/>
            </a:xfrm>
            <a:custGeom>
              <a:avLst/>
              <a:gdLst/>
              <a:ahLst/>
              <a:cxnLst/>
              <a:rect r="r" b="b" t="t" l="l"/>
              <a:pathLst>
                <a:path h="309729" w="955404">
                  <a:moveTo>
                    <a:pt x="26749" y="0"/>
                  </a:moveTo>
                  <a:lnTo>
                    <a:pt x="928655" y="0"/>
                  </a:lnTo>
                  <a:cubicBezTo>
                    <a:pt x="943428" y="0"/>
                    <a:pt x="955404" y="11976"/>
                    <a:pt x="955404" y="26749"/>
                  </a:cubicBezTo>
                  <a:lnTo>
                    <a:pt x="955404" y="282980"/>
                  </a:lnTo>
                  <a:cubicBezTo>
                    <a:pt x="955404" y="297753"/>
                    <a:pt x="943428" y="309729"/>
                    <a:pt x="928655" y="309729"/>
                  </a:cubicBezTo>
                  <a:lnTo>
                    <a:pt x="26749" y="309729"/>
                  </a:lnTo>
                  <a:cubicBezTo>
                    <a:pt x="11976" y="309729"/>
                    <a:pt x="0" y="297753"/>
                    <a:pt x="0" y="282980"/>
                  </a:cubicBezTo>
                  <a:lnTo>
                    <a:pt x="0" y="26749"/>
                  </a:lnTo>
                  <a:cubicBezTo>
                    <a:pt x="0" y="11976"/>
                    <a:pt x="11976" y="0"/>
                    <a:pt x="26749" y="0"/>
                  </a:cubicBezTo>
                  <a:close/>
                </a:path>
              </a:pathLst>
            </a:custGeom>
            <a:solidFill>
              <a:srgbClr val="CBA188"/>
            </a:solidFill>
          </p:spPr>
        </p:sp>
        <p:sp>
          <p:nvSpPr>
            <p:cNvPr name="TextBox 32" id="32"/>
            <p:cNvSpPr txBox="true"/>
            <p:nvPr/>
          </p:nvSpPr>
          <p:spPr>
            <a:xfrm>
              <a:off x="0" y="-38100"/>
              <a:ext cx="812800" cy="850900"/>
            </a:xfrm>
            <a:prstGeom prst="rect">
              <a:avLst/>
            </a:prstGeom>
          </p:spPr>
          <p:txBody>
            <a:bodyPr anchor="ctr" rtlCol="false" tIns="64851" lIns="64851" bIns="64851" rIns="64851"/>
            <a:lstStyle/>
            <a:p>
              <a:pPr algn="ctr">
                <a:lnSpc>
                  <a:spcPts val="3395"/>
                </a:lnSpc>
                <a:spcBef>
                  <a:spcPct val="0"/>
                </a:spcBef>
              </a:pPr>
            </a:p>
          </p:txBody>
        </p:sp>
      </p:grpSp>
      <p:sp>
        <p:nvSpPr>
          <p:cNvPr name="TextBox 33" id="33"/>
          <p:cNvSpPr txBox="true"/>
          <p:nvPr/>
        </p:nvSpPr>
        <p:spPr>
          <a:xfrm rot="0">
            <a:off x="10243379" y="6292704"/>
            <a:ext cx="4333878" cy="334863"/>
          </a:xfrm>
          <a:prstGeom prst="rect">
            <a:avLst/>
          </a:prstGeom>
        </p:spPr>
        <p:txBody>
          <a:bodyPr anchor="t" rtlCol="false" tIns="0" lIns="0" bIns="0" rIns="0">
            <a:spAutoFit/>
          </a:bodyPr>
          <a:lstStyle/>
          <a:p>
            <a:pPr>
              <a:lnSpc>
                <a:spcPts val="2699"/>
              </a:lnSpc>
              <a:spcBef>
                <a:spcPct val="0"/>
              </a:spcBef>
            </a:pPr>
            <a:r>
              <a:rPr lang="en-US" sz="2249">
                <a:solidFill>
                  <a:srgbClr val="404040"/>
                </a:solidFill>
                <a:latin typeface="Public Sans Bold"/>
              </a:rPr>
              <a:t>Veri Lisanslama</a:t>
            </a:r>
          </a:p>
        </p:txBody>
      </p:sp>
      <p:sp>
        <p:nvSpPr>
          <p:cNvPr name="TextBox 34" id="34"/>
          <p:cNvSpPr txBox="true"/>
          <p:nvPr/>
        </p:nvSpPr>
        <p:spPr>
          <a:xfrm rot="0">
            <a:off x="10167336" y="6598476"/>
            <a:ext cx="4409921" cy="1085850"/>
          </a:xfrm>
          <a:prstGeom prst="rect">
            <a:avLst/>
          </a:prstGeom>
        </p:spPr>
        <p:txBody>
          <a:bodyPr anchor="t" rtlCol="false" tIns="0" lIns="0" bIns="0" rIns="0">
            <a:spAutoFit/>
          </a:bodyPr>
          <a:lstStyle/>
          <a:p>
            <a:pPr>
              <a:lnSpc>
                <a:spcPts val="2122"/>
              </a:lnSpc>
              <a:spcBef>
                <a:spcPct val="0"/>
              </a:spcBef>
            </a:pPr>
            <a:r>
              <a:rPr lang="en-US" sz="1768">
                <a:solidFill>
                  <a:srgbClr val="404040"/>
                </a:solidFill>
                <a:latin typeface="Public Sans"/>
              </a:rPr>
              <a:t> GEEM, kullanıcılarına daha iyi bir hizmet verebilmek için tercihlerini, konumlarını ve demografik bilgileri gibi verileri toplayabilir</a:t>
            </a:r>
          </a:p>
        </p:txBody>
      </p:sp>
      <p:grpSp>
        <p:nvGrpSpPr>
          <p:cNvPr name="Group 35" id="35"/>
          <p:cNvGrpSpPr/>
          <p:nvPr/>
        </p:nvGrpSpPr>
        <p:grpSpPr>
          <a:xfrm rot="0">
            <a:off x="10218538" y="4392858"/>
            <a:ext cx="4630934" cy="1501285"/>
            <a:chOff x="0" y="0"/>
            <a:chExt cx="955404" cy="309729"/>
          </a:xfrm>
        </p:grpSpPr>
        <p:sp>
          <p:nvSpPr>
            <p:cNvPr name="Freeform 36" id="36"/>
            <p:cNvSpPr/>
            <p:nvPr/>
          </p:nvSpPr>
          <p:spPr>
            <a:xfrm flipH="false" flipV="false" rot="0">
              <a:off x="0" y="0"/>
              <a:ext cx="955404" cy="309729"/>
            </a:xfrm>
            <a:custGeom>
              <a:avLst/>
              <a:gdLst/>
              <a:ahLst/>
              <a:cxnLst/>
              <a:rect r="r" b="b" t="t" l="l"/>
              <a:pathLst>
                <a:path h="309729" w="955404">
                  <a:moveTo>
                    <a:pt x="26749" y="0"/>
                  </a:moveTo>
                  <a:lnTo>
                    <a:pt x="928655" y="0"/>
                  </a:lnTo>
                  <a:cubicBezTo>
                    <a:pt x="943428" y="0"/>
                    <a:pt x="955404" y="11976"/>
                    <a:pt x="955404" y="26749"/>
                  </a:cubicBezTo>
                  <a:lnTo>
                    <a:pt x="955404" y="282980"/>
                  </a:lnTo>
                  <a:cubicBezTo>
                    <a:pt x="955404" y="297753"/>
                    <a:pt x="943428" y="309729"/>
                    <a:pt x="928655" y="309729"/>
                  </a:cubicBezTo>
                  <a:lnTo>
                    <a:pt x="26749" y="309729"/>
                  </a:lnTo>
                  <a:cubicBezTo>
                    <a:pt x="11976" y="309729"/>
                    <a:pt x="0" y="297753"/>
                    <a:pt x="0" y="282980"/>
                  </a:cubicBezTo>
                  <a:lnTo>
                    <a:pt x="0" y="26749"/>
                  </a:lnTo>
                  <a:cubicBezTo>
                    <a:pt x="0" y="11976"/>
                    <a:pt x="11976" y="0"/>
                    <a:pt x="26749" y="0"/>
                  </a:cubicBezTo>
                  <a:close/>
                </a:path>
              </a:pathLst>
            </a:custGeom>
            <a:solidFill>
              <a:srgbClr val="E7CDC2"/>
            </a:solidFill>
          </p:spPr>
        </p:sp>
        <p:sp>
          <p:nvSpPr>
            <p:cNvPr name="TextBox 37" id="37"/>
            <p:cNvSpPr txBox="true"/>
            <p:nvPr/>
          </p:nvSpPr>
          <p:spPr>
            <a:xfrm>
              <a:off x="0" y="-38100"/>
              <a:ext cx="812800" cy="850900"/>
            </a:xfrm>
            <a:prstGeom prst="rect">
              <a:avLst/>
            </a:prstGeom>
          </p:spPr>
          <p:txBody>
            <a:bodyPr anchor="ctr" rtlCol="false" tIns="64851" lIns="64851" bIns="64851" rIns="64851"/>
            <a:lstStyle/>
            <a:p>
              <a:pPr algn="ctr">
                <a:lnSpc>
                  <a:spcPts val="3395"/>
                </a:lnSpc>
                <a:spcBef>
                  <a:spcPct val="0"/>
                </a:spcBef>
              </a:pPr>
            </a:p>
          </p:txBody>
        </p:sp>
      </p:grpSp>
      <p:sp>
        <p:nvSpPr>
          <p:cNvPr name="TextBox 38" id="38"/>
          <p:cNvSpPr txBox="true"/>
          <p:nvPr/>
        </p:nvSpPr>
        <p:spPr>
          <a:xfrm rot="0">
            <a:off x="10515594" y="4609068"/>
            <a:ext cx="4220763" cy="334863"/>
          </a:xfrm>
          <a:prstGeom prst="rect">
            <a:avLst/>
          </a:prstGeom>
        </p:spPr>
        <p:txBody>
          <a:bodyPr anchor="t" rtlCol="false" tIns="0" lIns="0" bIns="0" rIns="0">
            <a:spAutoFit/>
          </a:bodyPr>
          <a:lstStyle/>
          <a:p>
            <a:pPr>
              <a:lnSpc>
                <a:spcPts val="2699"/>
              </a:lnSpc>
              <a:spcBef>
                <a:spcPct val="0"/>
              </a:spcBef>
            </a:pPr>
            <a:r>
              <a:rPr lang="en-US" sz="2249">
                <a:solidFill>
                  <a:srgbClr val="404040"/>
                </a:solidFill>
                <a:latin typeface="Public Sans Bold"/>
              </a:rPr>
              <a:t>Freemium Modeli</a:t>
            </a:r>
          </a:p>
        </p:txBody>
      </p:sp>
      <p:sp>
        <p:nvSpPr>
          <p:cNvPr name="TextBox 39" id="39"/>
          <p:cNvSpPr txBox="true"/>
          <p:nvPr/>
        </p:nvSpPr>
        <p:spPr>
          <a:xfrm rot="0">
            <a:off x="10515594" y="5030688"/>
            <a:ext cx="4333878" cy="552450"/>
          </a:xfrm>
          <a:prstGeom prst="rect">
            <a:avLst/>
          </a:prstGeom>
        </p:spPr>
        <p:txBody>
          <a:bodyPr anchor="t" rtlCol="false" tIns="0" lIns="0" bIns="0" rIns="0">
            <a:spAutoFit/>
          </a:bodyPr>
          <a:lstStyle/>
          <a:p>
            <a:pPr>
              <a:lnSpc>
                <a:spcPts val="2122"/>
              </a:lnSpc>
              <a:spcBef>
                <a:spcPct val="0"/>
              </a:spcBef>
            </a:pPr>
            <a:r>
              <a:rPr lang="en-US" sz="1768">
                <a:solidFill>
                  <a:srgbClr val="404040"/>
                </a:solidFill>
                <a:latin typeface="Public Sans"/>
              </a:rPr>
              <a:t>GEEM uygulaması, bazı temel özellikleri ücretsiz olarak sunar. </a:t>
            </a:r>
          </a:p>
        </p:txBody>
      </p:sp>
      <p:grpSp>
        <p:nvGrpSpPr>
          <p:cNvPr name="Group 40" id="40"/>
          <p:cNvGrpSpPr/>
          <p:nvPr/>
        </p:nvGrpSpPr>
        <p:grpSpPr>
          <a:xfrm rot="0">
            <a:off x="9946323" y="2600689"/>
            <a:ext cx="4630934" cy="1501285"/>
            <a:chOff x="0" y="0"/>
            <a:chExt cx="955404" cy="309729"/>
          </a:xfrm>
        </p:grpSpPr>
        <p:sp>
          <p:nvSpPr>
            <p:cNvPr name="Freeform 41" id="41"/>
            <p:cNvSpPr/>
            <p:nvPr/>
          </p:nvSpPr>
          <p:spPr>
            <a:xfrm flipH="false" flipV="false" rot="0">
              <a:off x="0" y="0"/>
              <a:ext cx="955404" cy="309729"/>
            </a:xfrm>
            <a:custGeom>
              <a:avLst/>
              <a:gdLst/>
              <a:ahLst/>
              <a:cxnLst/>
              <a:rect r="r" b="b" t="t" l="l"/>
              <a:pathLst>
                <a:path h="309729" w="955404">
                  <a:moveTo>
                    <a:pt x="26749" y="0"/>
                  </a:moveTo>
                  <a:lnTo>
                    <a:pt x="928655" y="0"/>
                  </a:lnTo>
                  <a:cubicBezTo>
                    <a:pt x="943428" y="0"/>
                    <a:pt x="955404" y="11976"/>
                    <a:pt x="955404" y="26749"/>
                  </a:cubicBezTo>
                  <a:lnTo>
                    <a:pt x="955404" y="282980"/>
                  </a:lnTo>
                  <a:cubicBezTo>
                    <a:pt x="955404" y="297753"/>
                    <a:pt x="943428" y="309729"/>
                    <a:pt x="928655" y="309729"/>
                  </a:cubicBezTo>
                  <a:lnTo>
                    <a:pt x="26749" y="309729"/>
                  </a:lnTo>
                  <a:cubicBezTo>
                    <a:pt x="11976" y="309729"/>
                    <a:pt x="0" y="297753"/>
                    <a:pt x="0" y="282980"/>
                  </a:cubicBezTo>
                  <a:lnTo>
                    <a:pt x="0" y="26749"/>
                  </a:lnTo>
                  <a:cubicBezTo>
                    <a:pt x="0" y="11976"/>
                    <a:pt x="11976" y="0"/>
                    <a:pt x="26749" y="0"/>
                  </a:cubicBezTo>
                  <a:close/>
                </a:path>
              </a:pathLst>
            </a:custGeom>
            <a:solidFill>
              <a:srgbClr val="B2B2CF"/>
            </a:solidFill>
          </p:spPr>
        </p:sp>
        <p:sp>
          <p:nvSpPr>
            <p:cNvPr name="TextBox 42" id="42"/>
            <p:cNvSpPr txBox="true"/>
            <p:nvPr/>
          </p:nvSpPr>
          <p:spPr>
            <a:xfrm>
              <a:off x="0" y="-38100"/>
              <a:ext cx="812800" cy="850900"/>
            </a:xfrm>
            <a:prstGeom prst="rect">
              <a:avLst/>
            </a:prstGeom>
          </p:spPr>
          <p:txBody>
            <a:bodyPr anchor="ctr" rtlCol="false" tIns="64851" lIns="64851" bIns="64851" rIns="64851"/>
            <a:lstStyle/>
            <a:p>
              <a:pPr algn="ctr">
                <a:lnSpc>
                  <a:spcPts val="3395"/>
                </a:lnSpc>
                <a:spcBef>
                  <a:spcPct val="0"/>
                </a:spcBef>
              </a:pPr>
            </a:p>
          </p:txBody>
        </p:sp>
      </p:grpSp>
      <p:sp>
        <p:nvSpPr>
          <p:cNvPr name="TextBox 43" id="43"/>
          <p:cNvSpPr txBox="true"/>
          <p:nvPr/>
        </p:nvSpPr>
        <p:spPr>
          <a:xfrm rot="0">
            <a:off x="10243379" y="2816899"/>
            <a:ext cx="3665500" cy="334863"/>
          </a:xfrm>
          <a:prstGeom prst="rect">
            <a:avLst/>
          </a:prstGeom>
        </p:spPr>
        <p:txBody>
          <a:bodyPr anchor="t" rtlCol="false" tIns="0" lIns="0" bIns="0" rIns="0">
            <a:spAutoFit/>
          </a:bodyPr>
          <a:lstStyle/>
          <a:p>
            <a:pPr>
              <a:lnSpc>
                <a:spcPts val="2699"/>
              </a:lnSpc>
              <a:spcBef>
                <a:spcPct val="0"/>
              </a:spcBef>
            </a:pPr>
            <a:r>
              <a:rPr lang="en-US" sz="2249">
                <a:solidFill>
                  <a:srgbClr val="404040"/>
                </a:solidFill>
                <a:latin typeface="Public Sans Bold"/>
              </a:rPr>
              <a:t>Ortaklık Programları</a:t>
            </a:r>
          </a:p>
        </p:txBody>
      </p:sp>
      <p:sp>
        <p:nvSpPr>
          <p:cNvPr name="TextBox 44" id="44"/>
          <p:cNvSpPr txBox="true"/>
          <p:nvPr/>
        </p:nvSpPr>
        <p:spPr>
          <a:xfrm rot="0">
            <a:off x="10243379" y="3132712"/>
            <a:ext cx="4333878" cy="819150"/>
          </a:xfrm>
          <a:prstGeom prst="rect">
            <a:avLst/>
          </a:prstGeom>
        </p:spPr>
        <p:txBody>
          <a:bodyPr anchor="t" rtlCol="false" tIns="0" lIns="0" bIns="0" rIns="0">
            <a:spAutoFit/>
          </a:bodyPr>
          <a:lstStyle/>
          <a:p>
            <a:pPr>
              <a:lnSpc>
                <a:spcPts val="2122"/>
              </a:lnSpc>
              <a:spcBef>
                <a:spcPct val="0"/>
              </a:spcBef>
            </a:pPr>
            <a:r>
              <a:rPr lang="en-US" sz="1768">
                <a:solidFill>
                  <a:srgbClr val="404040"/>
                </a:solidFill>
                <a:latin typeface="Public Sans"/>
              </a:rPr>
              <a:t>GEEM, restoranlar, oteller ve ulaşım şirketleriyle ortaklık programları oluşturur.</a:t>
            </a:r>
          </a:p>
        </p:txBody>
      </p:sp>
      <p:grpSp>
        <p:nvGrpSpPr>
          <p:cNvPr name="Group 45" id="45"/>
          <p:cNvGrpSpPr/>
          <p:nvPr/>
        </p:nvGrpSpPr>
        <p:grpSpPr>
          <a:xfrm rot="0">
            <a:off x="9277945" y="812490"/>
            <a:ext cx="4630934" cy="1501285"/>
            <a:chOff x="0" y="0"/>
            <a:chExt cx="955404" cy="309729"/>
          </a:xfrm>
        </p:grpSpPr>
        <p:sp>
          <p:nvSpPr>
            <p:cNvPr name="Freeform 46" id="46"/>
            <p:cNvSpPr/>
            <p:nvPr/>
          </p:nvSpPr>
          <p:spPr>
            <a:xfrm flipH="false" flipV="false" rot="0">
              <a:off x="0" y="0"/>
              <a:ext cx="955404" cy="309729"/>
            </a:xfrm>
            <a:custGeom>
              <a:avLst/>
              <a:gdLst/>
              <a:ahLst/>
              <a:cxnLst/>
              <a:rect r="r" b="b" t="t" l="l"/>
              <a:pathLst>
                <a:path h="309729" w="955404">
                  <a:moveTo>
                    <a:pt x="26749" y="0"/>
                  </a:moveTo>
                  <a:lnTo>
                    <a:pt x="928655" y="0"/>
                  </a:lnTo>
                  <a:cubicBezTo>
                    <a:pt x="943428" y="0"/>
                    <a:pt x="955404" y="11976"/>
                    <a:pt x="955404" y="26749"/>
                  </a:cubicBezTo>
                  <a:lnTo>
                    <a:pt x="955404" y="282980"/>
                  </a:lnTo>
                  <a:cubicBezTo>
                    <a:pt x="955404" y="297753"/>
                    <a:pt x="943428" y="309729"/>
                    <a:pt x="928655" y="309729"/>
                  </a:cubicBezTo>
                  <a:lnTo>
                    <a:pt x="26749" y="309729"/>
                  </a:lnTo>
                  <a:cubicBezTo>
                    <a:pt x="11976" y="309729"/>
                    <a:pt x="0" y="297753"/>
                    <a:pt x="0" y="282980"/>
                  </a:cubicBezTo>
                  <a:lnTo>
                    <a:pt x="0" y="26749"/>
                  </a:lnTo>
                  <a:cubicBezTo>
                    <a:pt x="0" y="11976"/>
                    <a:pt x="11976" y="0"/>
                    <a:pt x="26749" y="0"/>
                  </a:cubicBezTo>
                  <a:close/>
                </a:path>
              </a:pathLst>
            </a:custGeom>
            <a:solidFill>
              <a:srgbClr val="BEE6DC"/>
            </a:solidFill>
          </p:spPr>
        </p:sp>
        <p:sp>
          <p:nvSpPr>
            <p:cNvPr name="TextBox 47" id="47"/>
            <p:cNvSpPr txBox="true"/>
            <p:nvPr/>
          </p:nvSpPr>
          <p:spPr>
            <a:xfrm>
              <a:off x="0" y="-38100"/>
              <a:ext cx="812800" cy="850900"/>
            </a:xfrm>
            <a:prstGeom prst="rect">
              <a:avLst/>
            </a:prstGeom>
          </p:spPr>
          <p:txBody>
            <a:bodyPr anchor="ctr" rtlCol="false" tIns="64851" lIns="64851" bIns="64851" rIns="64851"/>
            <a:lstStyle/>
            <a:p>
              <a:pPr algn="ctr">
                <a:lnSpc>
                  <a:spcPts val="3395"/>
                </a:lnSpc>
                <a:spcBef>
                  <a:spcPct val="0"/>
                </a:spcBef>
              </a:pPr>
            </a:p>
          </p:txBody>
        </p:sp>
      </p:grpSp>
      <p:sp>
        <p:nvSpPr>
          <p:cNvPr name="TextBox 48" id="48"/>
          <p:cNvSpPr txBox="true"/>
          <p:nvPr/>
        </p:nvSpPr>
        <p:spPr>
          <a:xfrm rot="0">
            <a:off x="9575002" y="861268"/>
            <a:ext cx="3960734" cy="334863"/>
          </a:xfrm>
          <a:prstGeom prst="rect">
            <a:avLst/>
          </a:prstGeom>
        </p:spPr>
        <p:txBody>
          <a:bodyPr anchor="t" rtlCol="false" tIns="0" lIns="0" bIns="0" rIns="0">
            <a:spAutoFit/>
          </a:bodyPr>
          <a:lstStyle/>
          <a:p>
            <a:pPr>
              <a:lnSpc>
                <a:spcPts val="2699"/>
              </a:lnSpc>
              <a:spcBef>
                <a:spcPct val="0"/>
              </a:spcBef>
            </a:pPr>
            <a:r>
              <a:rPr lang="en-US" sz="2249">
                <a:solidFill>
                  <a:srgbClr val="404040"/>
                </a:solidFill>
                <a:latin typeface="Public Sans Bold"/>
              </a:rPr>
              <a:t>Reklam Gelirleri</a:t>
            </a:r>
          </a:p>
        </p:txBody>
      </p:sp>
      <p:sp>
        <p:nvSpPr>
          <p:cNvPr name="TextBox 49" id="49"/>
          <p:cNvSpPr txBox="true"/>
          <p:nvPr/>
        </p:nvSpPr>
        <p:spPr>
          <a:xfrm rot="0">
            <a:off x="9575002" y="1177082"/>
            <a:ext cx="4333878" cy="1085850"/>
          </a:xfrm>
          <a:prstGeom prst="rect">
            <a:avLst/>
          </a:prstGeom>
        </p:spPr>
        <p:txBody>
          <a:bodyPr anchor="t" rtlCol="false" tIns="0" lIns="0" bIns="0" rIns="0">
            <a:spAutoFit/>
          </a:bodyPr>
          <a:lstStyle/>
          <a:p>
            <a:pPr>
              <a:lnSpc>
                <a:spcPts val="2122"/>
              </a:lnSpc>
              <a:spcBef>
                <a:spcPct val="0"/>
              </a:spcBef>
            </a:pPr>
            <a:r>
              <a:rPr lang="en-US" sz="1768">
                <a:solidFill>
                  <a:srgbClr val="404040"/>
                </a:solidFill>
                <a:latin typeface="Public Sans"/>
              </a:rPr>
              <a:t>GEEM uygulaması, restoranlar, ulaşım hizmetleri ve konaklama yerleri gibi işletmeler için reklam imkanı sunmaktadır.</a:t>
            </a:r>
          </a:p>
        </p:txBody>
      </p:sp>
      <p:sp>
        <p:nvSpPr>
          <p:cNvPr name="Freeform 50" id="50"/>
          <p:cNvSpPr/>
          <p:nvPr/>
        </p:nvSpPr>
        <p:spPr>
          <a:xfrm flipH="false" flipV="false" rot="0">
            <a:off x="8793365" y="3081678"/>
            <a:ext cx="701269" cy="536790"/>
          </a:xfrm>
          <a:custGeom>
            <a:avLst/>
            <a:gdLst/>
            <a:ahLst/>
            <a:cxnLst/>
            <a:rect r="r" b="b" t="t" l="l"/>
            <a:pathLst>
              <a:path h="536790" w="701269">
                <a:moveTo>
                  <a:pt x="0" y="0"/>
                </a:moveTo>
                <a:lnTo>
                  <a:pt x="701270" y="0"/>
                </a:lnTo>
                <a:lnTo>
                  <a:pt x="701270" y="536790"/>
                </a:lnTo>
                <a:lnTo>
                  <a:pt x="0" y="5367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1" id="51"/>
          <p:cNvSpPr/>
          <p:nvPr/>
        </p:nvSpPr>
        <p:spPr>
          <a:xfrm flipH="false" flipV="false" rot="0">
            <a:off x="-639743" y="-684009"/>
            <a:ext cx="4286247" cy="4286247"/>
          </a:xfrm>
          <a:custGeom>
            <a:avLst/>
            <a:gdLst/>
            <a:ahLst/>
            <a:cxnLst/>
            <a:rect r="r" b="b" t="t" l="l"/>
            <a:pathLst>
              <a:path h="4286247" w="4286247">
                <a:moveTo>
                  <a:pt x="0" y="0"/>
                </a:moveTo>
                <a:lnTo>
                  <a:pt x="4286247" y="0"/>
                </a:lnTo>
                <a:lnTo>
                  <a:pt x="4286247" y="4286246"/>
                </a:lnTo>
                <a:lnTo>
                  <a:pt x="0" y="4286246"/>
                </a:lnTo>
                <a:lnTo>
                  <a:pt x="0" y="0"/>
                </a:lnTo>
                <a:close/>
              </a:path>
            </a:pathLst>
          </a:custGeom>
          <a:blipFill>
            <a:blip r:embed="rId1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1FF"/>
        </a:solidFill>
      </p:bgPr>
    </p:bg>
    <p:spTree>
      <p:nvGrpSpPr>
        <p:cNvPr id="1" name=""/>
        <p:cNvGrpSpPr/>
        <p:nvPr/>
      </p:nvGrpSpPr>
      <p:grpSpPr>
        <a:xfrm>
          <a:off x="0" y="0"/>
          <a:ext cx="0" cy="0"/>
          <a:chOff x="0" y="0"/>
          <a:chExt cx="0" cy="0"/>
        </a:xfrm>
      </p:grpSpPr>
      <p:sp>
        <p:nvSpPr>
          <p:cNvPr name="Freeform 2" id="2"/>
          <p:cNvSpPr/>
          <p:nvPr/>
        </p:nvSpPr>
        <p:spPr>
          <a:xfrm flipH="true" flipV="false" rot="0">
            <a:off x="8882261" y="5824675"/>
            <a:ext cx="11743941" cy="5978733"/>
          </a:xfrm>
          <a:custGeom>
            <a:avLst/>
            <a:gdLst/>
            <a:ahLst/>
            <a:cxnLst/>
            <a:rect r="r" b="b" t="t" l="l"/>
            <a:pathLst>
              <a:path h="5978733" w="11743941">
                <a:moveTo>
                  <a:pt x="11743940" y="0"/>
                </a:moveTo>
                <a:lnTo>
                  <a:pt x="0" y="0"/>
                </a:lnTo>
                <a:lnTo>
                  <a:pt x="0" y="5978734"/>
                </a:lnTo>
                <a:lnTo>
                  <a:pt x="11743940" y="5978734"/>
                </a:lnTo>
                <a:lnTo>
                  <a:pt x="117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3109020" y="6102854"/>
            <a:ext cx="11743941" cy="5978733"/>
          </a:xfrm>
          <a:custGeom>
            <a:avLst/>
            <a:gdLst/>
            <a:ahLst/>
            <a:cxnLst/>
            <a:rect r="r" b="b" t="t" l="l"/>
            <a:pathLst>
              <a:path h="5978733" w="11743941">
                <a:moveTo>
                  <a:pt x="11743940" y="0"/>
                </a:moveTo>
                <a:lnTo>
                  <a:pt x="0" y="0"/>
                </a:lnTo>
                <a:lnTo>
                  <a:pt x="0" y="5978733"/>
                </a:lnTo>
                <a:lnTo>
                  <a:pt x="11743940" y="5978733"/>
                </a:lnTo>
                <a:lnTo>
                  <a:pt x="117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7235662" y="-1096954"/>
            <a:ext cx="11743941" cy="5978733"/>
          </a:xfrm>
          <a:custGeom>
            <a:avLst/>
            <a:gdLst/>
            <a:ahLst/>
            <a:cxnLst/>
            <a:rect r="r" b="b" t="t" l="l"/>
            <a:pathLst>
              <a:path h="5978733" w="11743941">
                <a:moveTo>
                  <a:pt x="11743940" y="0"/>
                </a:moveTo>
                <a:lnTo>
                  <a:pt x="0" y="0"/>
                </a:lnTo>
                <a:lnTo>
                  <a:pt x="0" y="5978734"/>
                </a:lnTo>
                <a:lnTo>
                  <a:pt x="11743940" y="5978734"/>
                </a:lnTo>
                <a:lnTo>
                  <a:pt x="117439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3894866" y="4668352"/>
            <a:ext cx="10498269" cy="10498269"/>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8" id="8"/>
          <p:cNvGrpSpPr/>
          <p:nvPr/>
        </p:nvGrpSpPr>
        <p:grpSpPr>
          <a:xfrm rot="0">
            <a:off x="5329368" y="6102854"/>
            <a:ext cx="7629265" cy="7629265"/>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E5D8"/>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1" id="11"/>
          <p:cNvGrpSpPr/>
          <p:nvPr/>
        </p:nvGrpSpPr>
        <p:grpSpPr>
          <a:xfrm rot="0">
            <a:off x="5840850" y="6609387"/>
            <a:ext cx="6616199" cy="6616199"/>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14" id="14"/>
          <p:cNvSpPr/>
          <p:nvPr/>
        </p:nvSpPr>
        <p:spPr>
          <a:xfrm flipH="false" flipV="false" rot="0">
            <a:off x="5835901" y="6190742"/>
            <a:ext cx="3046360" cy="4252533"/>
          </a:xfrm>
          <a:custGeom>
            <a:avLst/>
            <a:gdLst/>
            <a:ahLst/>
            <a:cxnLst/>
            <a:rect r="r" b="b" t="t" l="l"/>
            <a:pathLst>
              <a:path h="4252533" w="3046360">
                <a:moveTo>
                  <a:pt x="0" y="0"/>
                </a:moveTo>
                <a:lnTo>
                  <a:pt x="3046360" y="0"/>
                </a:lnTo>
                <a:lnTo>
                  <a:pt x="3046360" y="4252533"/>
                </a:lnTo>
                <a:lnTo>
                  <a:pt x="0" y="42525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true" flipV="false" rot="0">
            <a:off x="9428600" y="6948698"/>
            <a:ext cx="3028449" cy="3420220"/>
          </a:xfrm>
          <a:custGeom>
            <a:avLst/>
            <a:gdLst/>
            <a:ahLst/>
            <a:cxnLst/>
            <a:rect r="r" b="b" t="t" l="l"/>
            <a:pathLst>
              <a:path h="3420220" w="3028449">
                <a:moveTo>
                  <a:pt x="3028449" y="0"/>
                </a:moveTo>
                <a:lnTo>
                  <a:pt x="0" y="0"/>
                </a:lnTo>
                <a:lnTo>
                  <a:pt x="0" y="3420219"/>
                </a:lnTo>
                <a:lnTo>
                  <a:pt x="3028449" y="3420219"/>
                </a:lnTo>
                <a:lnTo>
                  <a:pt x="302844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7377732" y="6497242"/>
            <a:ext cx="3542434" cy="4573566"/>
          </a:xfrm>
          <a:custGeom>
            <a:avLst/>
            <a:gdLst/>
            <a:ahLst/>
            <a:cxnLst/>
            <a:rect r="r" b="b" t="t" l="l"/>
            <a:pathLst>
              <a:path h="4573566" w="3542434">
                <a:moveTo>
                  <a:pt x="0" y="0"/>
                </a:moveTo>
                <a:lnTo>
                  <a:pt x="3542435" y="0"/>
                </a:lnTo>
                <a:lnTo>
                  <a:pt x="3542435" y="4573565"/>
                </a:lnTo>
                <a:lnTo>
                  <a:pt x="0" y="45735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6715775" y="5040653"/>
            <a:ext cx="4866350" cy="1302242"/>
          </a:xfrm>
          <a:prstGeom prst="rect">
            <a:avLst/>
          </a:prstGeom>
        </p:spPr>
        <p:txBody>
          <a:bodyPr anchor="t" rtlCol="false" tIns="0" lIns="0" bIns="0" rIns="0">
            <a:spAutoFit/>
          </a:bodyPr>
          <a:lstStyle/>
          <a:p>
            <a:pPr algn="ctr">
              <a:lnSpc>
                <a:spcPts val="5619"/>
              </a:lnSpc>
              <a:spcBef>
                <a:spcPct val="0"/>
              </a:spcBef>
            </a:pPr>
            <a:r>
              <a:rPr lang="en-US" sz="4014">
                <a:solidFill>
                  <a:srgbClr val="000000"/>
                </a:solidFill>
                <a:latin typeface="League Spartan Bold"/>
              </a:rPr>
              <a:t>Pazar Araştırması</a:t>
            </a:r>
          </a:p>
        </p:txBody>
      </p:sp>
      <p:grpSp>
        <p:nvGrpSpPr>
          <p:cNvPr name="Group 18" id="18"/>
          <p:cNvGrpSpPr/>
          <p:nvPr/>
        </p:nvGrpSpPr>
        <p:grpSpPr>
          <a:xfrm rot="0">
            <a:off x="712855" y="5910400"/>
            <a:ext cx="4100189" cy="3020430"/>
            <a:chOff x="0" y="0"/>
            <a:chExt cx="5466919" cy="4027240"/>
          </a:xfrm>
        </p:grpSpPr>
        <p:sp>
          <p:nvSpPr>
            <p:cNvPr name="Freeform 19" id="19"/>
            <p:cNvSpPr/>
            <p:nvPr/>
          </p:nvSpPr>
          <p:spPr>
            <a:xfrm flipH="false" flipV="false" rot="0">
              <a:off x="4107672" y="292089"/>
              <a:ext cx="1359247" cy="3441131"/>
            </a:xfrm>
            <a:custGeom>
              <a:avLst/>
              <a:gdLst/>
              <a:ahLst/>
              <a:cxnLst/>
              <a:rect r="r" b="b" t="t" l="l"/>
              <a:pathLst>
                <a:path h="3441131" w="1359247">
                  <a:moveTo>
                    <a:pt x="0" y="0"/>
                  </a:moveTo>
                  <a:lnTo>
                    <a:pt x="1359247" y="0"/>
                  </a:lnTo>
                  <a:lnTo>
                    <a:pt x="1359247" y="3441130"/>
                  </a:lnTo>
                  <a:lnTo>
                    <a:pt x="0" y="3441130"/>
                  </a:lnTo>
                  <a:lnTo>
                    <a:pt x="0" y="0"/>
                  </a:lnTo>
                  <a:close/>
                </a:path>
              </a:pathLst>
            </a:custGeom>
            <a:blipFill>
              <a:blip r:embed="rId10"/>
              <a:stretch>
                <a:fillRect l="0" t="0" r="0" b="0"/>
              </a:stretch>
            </a:blipFill>
          </p:spPr>
        </p:sp>
        <p:sp>
          <p:nvSpPr>
            <p:cNvPr name="Freeform 20" id="20"/>
            <p:cNvSpPr/>
            <p:nvPr/>
          </p:nvSpPr>
          <p:spPr>
            <a:xfrm flipH="true" flipV="false" rot="-5400000">
              <a:off x="1744588" y="457773"/>
              <a:ext cx="2021419" cy="5117515"/>
            </a:xfrm>
            <a:custGeom>
              <a:avLst/>
              <a:gdLst/>
              <a:ahLst/>
              <a:cxnLst/>
              <a:rect r="r" b="b" t="t" l="l"/>
              <a:pathLst>
                <a:path h="5117515" w="2021419">
                  <a:moveTo>
                    <a:pt x="2021419" y="0"/>
                  </a:moveTo>
                  <a:lnTo>
                    <a:pt x="0" y="0"/>
                  </a:lnTo>
                  <a:lnTo>
                    <a:pt x="0" y="5117515"/>
                  </a:lnTo>
                  <a:lnTo>
                    <a:pt x="2021419" y="5117515"/>
                  </a:lnTo>
                  <a:lnTo>
                    <a:pt x="2021419" y="0"/>
                  </a:lnTo>
                  <a:close/>
                </a:path>
              </a:pathLst>
            </a:custGeom>
            <a:blipFill>
              <a:blip r:embed="rId10"/>
              <a:stretch>
                <a:fillRect l="0" t="0" r="0" b="0"/>
              </a:stretch>
            </a:blipFill>
          </p:spPr>
        </p:sp>
        <p:sp>
          <p:nvSpPr>
            <p:cNvPr name="Freeform 21" id="21"/>
            <p:cNvSpPr/>
            <p:nvPr/>
          </p:nvSpPr>
          <p:spPr>
            <a:xfrm flipH="true" flipV="false" rot="0">
              <a:off x="0" y="292089"/>
              <a:ext cx="1359247" cy="3441131"/>
            </a:xfrm>
            <a:custGeom>
              <a:avLst/>
              <a:gdLst/>
              <a:ahLst/>
              <a:cxnLst/>
              <a:rect r="r" b="b" t="t" l="l"/>
              <a:pathLst>
                <a:path h="3441131" w="1359247">
                  <a:moveTo>
                    <a:pt x="1359247" y="0"/>
                  </a:moveTo>
                  <a:lnTo>
                    <a:pt x="0" y="0"/>
                  </a:lnTo>
                  <a:lnTo>
                    <a:pt x="0" y="3441130"/>
                  </a:lnTo>
                  <a:lnTo>
                    <a:pt x="1359247" y="3441130"/>
                  </a:lnTo>
                  <a:lnTo>
                    <a:pt x="1359247" y="0"/>
                  </a:lnTo>
                  <a:close/>
                </a:path>
              </a:pathLst>
            </a:custGeom>
            <a:blipFill>
              <a:blip r:embed="rId10"/>
              <a:stretch>
                <a:fillRect l="0" t="0" r="0" b="0"/>
              </a:stretch>
            </a:blipFill>
          </p:spPr>
        </p:sp>
        <p:sp>
          <p:nvSpPr>
            <p:cNvPr name="Freeform 22" id="22"/>
            <p:cNvSpPr/>
            <p:nvPr/>
          </p:nvSpPr>
          <p:spPr>
            <a:xfrm flipH="false" flipV="false" rot="-5400000">
              <a:off x="1744588" y="-1548048"/>
              <a:ext cx="2021419" cy="5117515"/>
            </a:xfrm>
            <a:custGeom>
              <a:avLst/>
              <a:gdLst/>
              <a:ahLst/>
              <a:cxnLst/>
              <a:rect r="r" b="b" t="t" l="l"/>
              <a:pathLst>
                <a:path h="5117515" w="2021419">
                  <a:moveTo>
                    <a:pt x="0" y="0"/>
                  </a:moveTo>
                  <a:lnTo>
                    <a:pt x="2021419" y="0"/>
                  </a:lnTo>
                  <a:lnTo>
                    <a:pt x="2021419" y="5117515"/>
                  </a:lnTo>
                  <a:lnTo>
                    <a:pt x="0" y="5117515"/>
                  </a:lnTo>
                  <a:lnTo>
                    <a:pt x="0" y="0"/>
                  </a:lnTo>
                  <a:close/>
                </a:path>
              </a:pathLst>
            </a:custGeom>
            <a:blipFill>
              <a:blip r:embed="rId10"/>
              <a:stretch>
                <a:fillRect l="0" t="0" r="0" b="0"/>
              </a:stretch>
            </a:blipFill>
          </p:spPr>
        </p:sp>
        <p:grpSp>
          <p:nvGrpSpPr>
            <p:cNvPr name="Group 23" id="23"/>
            <p:cNvGrpSpPr/>
            <p:nvPr/>
          </p:nvGrpSpPr>
          <p:grpSpPr>
            <a:xfrm rot="0">
              <a:off x="147038" y="292089"/>
              <a:ext cx="5167017" cy="3441131"/>
              <a:chOff x="0" y="0"/>
              <a:chExt cx="4692324" cy="3124995"/>
            </a:xfrm>
          </p:grpSpPr>
          <p:sp>
            <p:nvSpPr>
              <p:cNvPr name="Freeform 24" id="24"/>
              <p:cNvSpPr/>
              <p:nvPr/>
            </p:nvSpPr>
            <p:spPr>
              <a:xfrm flipH="false" flipV="false" rot="0">
                <a:off x="0" y="0"/>
                <a:ext cx="4692324" cy="3124995"/>
              </a:xfrm>
              <a:custGeom>
                <a:avLst/>
                <a:gdLst/>
                <a:ahLst/>
                <a:cxnLst/>
                <a:rect r="r" b="b" t="t" l="l"/>
                <a:pathLst>
                  <a:path h="3124995" w="4692324">
                    <a:moveTo>
                      <a:pt x="4567864" y="3124995"/>
                    </a:moveTo>
                    <a:lnTo>
                      <a:pt x="124460" y="3124995"/>
                    </a:lnTo>
                    <a:cubicBezTo>
                      <a:pt x="55880" y="3124995"/>
                      <a:pt x="0" y="3069114"/>
                      <a:pt x="0" y="3000534"/>
                    </a:cubicBezTo>
                    <a:lnTo>
                      <a:pt x="0" y="124460"/>
                    </a:lnTo>
                    <a:cubicBezTo>
                      <a:pt x="0" y="55880"/>
                      <a:pt x="55880" y="0"/>
                      <a:pt x="124460" y="0"/>
                    </a:cubicBezTo>
                    <a:lnTo>
                      <a:pt x="4567864" y="0"/>
                    </a:lnTo>
                    <a:cubicBezTo>
                      <a:pt x="4636444" y="0"/>
                      <a:pt x="4692324" y="55880"/>
                      <a:pt x="4692324" y="124460"/>
                    </a:cubicBezTo>
                    <a:lnTo>
                      <a:pt x="4692324" y="3000535"/>
                    </a:lnTo>
                    <a:cubicBezTo>
                      <a:pt x="4692324" y="3069115"/>
                      <a:pt x="4636444" y="3124995"/>
                      <a:pt x="4567864" y="3124995"/>
                    </a:cubicBezTo>
                    <a:close/>
                  </a:path>
                </a:pathLst>
              </a:custGeom>
              <a:solidFill>
                <a:srgbClr val="FFFFFF"/>
              </a:solidFill>
            </p:spPr>
          </p:sp>
        </p:grpSp>
      </p:grpSp>
      <p:sp>
        <p:nvSpPr>
          <p:cNvPr name="Freeform 25" id="25"/>
          <p:cNvSpPr/>
          <p:nvPr/>
        </p:nvSpPr>
        <p:spPr>
          <a:xfrm flipH="true" flipV="false" rot="0">
            <a:off x="-3730772" y="-1491353"/>
            <a:ext cx="11743941" cy="5978733"/>
          </a:xfrm>
          <a:custGeom>
            <a:avLst/>
            <a:gdLst/>
            <a:ahLst/>
            <a:cxnLst/>
            <a:rect r="r" b="b" t="t" l="l"/>
            <a:pathLst>
              <a:path h="5978733" w="11743941">
                <a:moveTo>
                  <a:pt x="11743940" y="0"/>
                </a:moveTo>
                <a:lnTo>
                  <a:pt x="0" y="0"/>
                </a:lnTo>
                <a:lnTo>
                  <a:pt x="0" y="5978733"/>
                </a:lnTo>
                <a:lnTo>
                  <a:pt x="11743940" y="5978733"/>
                </a:lnTo>
                <a:lnTo>
                  <a:pt x="1174394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6" id="26"/>
          <p:cNvGrpSpPr/>
          <p:nvPr/>
        </p:nvGrpSpPr>
        <p:grpSpPr>
          <a:xfrm rot="0">
            <a:off x="2141198" y="2337521"/>
            <a:ext cx="4100189" cy="3020430"/>
            <a:chOff x="0" y="0"/>
            <a:chExt cx="5466919" cy="4027240"/>
          </a:xfrm>
        </p:grpSpPr>
        <p:sp>
          <p:nvSpPr>
            <p:cNvPr name="Freeform 27" id="27"/>
            <p:cNvSpPr/>
            <p:nvPr/>
          </p:nvSpPr>
          <p:spPr>
            <a:xfrm flipH="false" flipV="false" rot="0">
              <a:off x="4107672" y="292089"/>
              <a:ext cx="1359247" cy="3441131"/>
            </a:xfrm>
            <a:custGeom>
              <a:avLst/>
              <a:gdLst/>
              <a:ahLst/>
              <a:cxnLst/>
              <a:rect r="r" b="b" t="t" l="l"/>
              <a:pathLst>
                <a:path h="3441131" w="1359247">
                  <a:moveTo>
                    <a:pt x="0" y="0"/>
                  </a:moveTo>
                  <a:lnTo>
                    <a:pt x="1359247" y="0"/>
                  </a:lnTo>
                  <a:lnTo>
                    <a:pt x="1359247" y="3441130"/>
                  </a:lnTo>
                  <a:lnTo>
                    <a:pt x="0" y="3441130"/>
                  </a:lnTo>
                  <a:lnTo>
                    <a:pt x="0" y="0"/>
                  </a:lnTo>
                  <a:close/>
                </a:path>
              </a:pathLst>
            </a:custGeom>
            <a:blipFill>
              <a:blip r:embed="rId10"/>
              <a:stretch>
                <a:fillRect l="0" t="0" r="0" b="0"/>
              </a:stretch>
            </a:blipFill>
          </p:spPr>
        </p:sp>
        <p:sp>
          <p:nvSpPr>
            <p:cNvPr name="Freeform 28" id="28"/>
            <p:cNvSpPr/>
            <p:nvPr/>
          </p:nvSpPr>
          <p:spPr>
            <a:xfrm flipH="true" flipV="false" rot="-5400000">
              <a:off x="1744588" y="457773"/>
              <a:ext cx="2021419" cy="5117515"/>
            </a:xfrm>
            <a:custGeom>
              <a:avLst/>
              <a:gdLst/>
              <a:ahLst/>
              <a:cxnLst/>
              <a:rect r="r" b="b" t="t" l="l"/>
              <a:pathLst>
                <a:path h="5117515" w="2021419">
                  <a:moveTo>
                    <a:pt x="2021419" y="0"/>
                  </a:moveTo>
                  <a:lnTo>
                    <a:pt x="0" y="0"/>
                  </a:lnTo>
                  <a:lnTo>
                    <a:pt x="0" y="5117515"/>
                  </a:lnTo>
                  <a:lnTo>
                    <a:pt x="2021419" y="5117515"/>
                  </a:lnTo>
                  <a:lnTo>
                    <a:pt x="2021419" y="0"/>
                  </a:lnTo>
                  <a:close/>
                </a:path>
              </a:pathLst>
            </a:custGeom>
            <a:blipFill>
              <a:blip r:embed="rId10"/>
              <a:stretch>
                <a:fillRect l="0" t="0" r="0" b="0"/>
              </a:stretch>
            </a:blipFill>
          </p:spPr>
        </p:sp>
        <p:sp>
          <p:nvSpPr>
            <p:cNvPr name="Freeform 29" id="29"/>
            <p:cNvSpPr/>
            <p:nvPr/>
          </p:nvSpPr>
          <p:spPr>
            <a:xfrm flipH="true" flipV="false" rot="0">
              <a:off x="0" y="292089"/>
              <a:ext cx="1359247" cy="3441131"/>
            </a:xfrm>
            <a:custGeom>
              <a:avLst/>
              <a:gdLst/>
              <a:ahLst/>
              <a:cxnLst/>
              <a:rect r="r" b="b" t="t" l="l"/>
              <a:pathLst>
                <a:path h="3441131" w="1359247">
                  <a:moveTo>
                    <a:pt x="1359247" y="0"/>
                  </a:moveTo>
                  <a:lnTo>
                    <a:pt x="0" y="0"/>
                  </a:lnTo>
                  <a:lnTo>
                    <a:pt x="0" y="3441130"/>
                  </a:lnTo>
                  <a:lnTo>
                    <a:pt x="1359247" y="3441130"/>
                  </a:lnTo>
                  <a:lnTo>
                    <a:pt x="1359247" y="0"/>
                  </a:lnTo>
                  <a:close/>
                </a:path>
              </a:pathLst>
            </a:custGeom>
            <a:blipFill>
              <a:blip r:embed="rId10"/>
              <a:stretch>
                <a:fillRect l="0" t="0" r="0" b="0"/>
              </a:stretch>
            </a:blipFill>
          </p:spPr>
        </p:sp>
        <p:sp>
          <p:nvSpPr>
            <p:cNvPr name="Freeform 30" id="30"/>
            <p:cNvSpPr/>
            <p:nvPr/>
          </p:nvSpPr>
          <p:spPr>
            <a:xfrm flipH="false" flipV="false" rot="-5400000">
              <a:off x="1744588" y="-1548048"/>
              <a:ext cx="2021419" cy="5117515"/>
            </a:xfrm>
            <a:custGeom>
              <a:avLst/>
              <a:gdLst/>
              <a:ahLst/>
              <a:cxnLst/>
              <a:rect r="r" b="b" t="t" l="l"/>
              <a:pathLst>
                <a:path h="5117515" w="2021419">
                  <a:moveTo>
                    <a:pt x="0" y="0"/>
                  </a:moveTo>
                  <a:lnTo>
                    <a:pt x="2021419" y="0"/>
                  </a:lnTo>
                  <a:lnTo>
                    <a:pt x="2021419" y="5117515"/>
                  </a:lnTo>
                  <a:lnTo>
                    <a:pt x="0" y="5117515"/>
                  </a:lnTo>
                  <a:lnTo>
                    <a:pt x="0" y="0"/>
                  </a:lnTo>
                  <a:close/>
                </a:path>
              </a:pathLst>
            </a:custGeom>
            <a:blipFill>
              <a:blip r:embed="rId10"/>
              <a:stretch>
                <a:fillRect l="0" t="0" r="0" b="0"/>
              </a:stretch>
            </a:blipFill>
          </p:spPr>
        </p:sp>
        <p:grpSp>
          <p:nvGrpSpPr>
            <p:cNvPr name="Group 31" id="31"/>
            <p:cNvGrpSpPr/>
            <p:nvPr/>
          </p:nvGrpSpPr>
          <p:grpSpPr>
            <a:xfrm rot="0">
              <a:off x="147038" y="292089"/>
              <a:ext cx="5167017" cy="3441131"/>
              <a:chOff x="0" y="0"/>
              <a:chExt cx="4692324" cy="3124995"/>
            </a:xfrm>
          </p:grpSpPr>
          <p:sp>
            <p:nvSpPr>
              <p:cNvPr name="Freeform 32" id="32"/>
              <p:cNvSpPr/>
              <p:nvPr/>
            </p:nvSpPr>
            <p:spPr>
              <a:xfrm flipH="false" flipV="false" rot="0">
                <a:off x="0" y="0"/>
                <a:ext cx="4692324" cy="3124995"/>
              </a:xfrm>
              <a:custGeom>
                <a:avLst/>
                <a:gdLst/>
                <a:ahLst/>
                <a:cxnLst/>
                <a:rect r="r" b="b" t="t" l="l"/>
                <a:pathLst>
                  <a:path h="3124995" w="4692324">
                    <a:moveTo>
                      <a:pt x="4567864" y="3124995"/>
                    </a:moveTo>
                    <a:lnTo>
                      <a:pt x="124460" y="3124995"/>
                    </a:lnTo>
                    <a:cubicBezTo>
                      <a:pt x="55880" y="3124995"/>
                      <a:pt x="0" y="3069114"/>
                      <a:pt x="0" y="3000534"/>
                    </a:cubicBezTo>
                    <a:lnTo>
                      <a:pt x="0" y="124460"/>
                    </a:lnTo>
                    <a:cubicBezTo>
                      <a:pt x="0" y="55880"/>
                      <a:pt x="55880" y="0"/>
                      <a:pt x="124460" y="0"/>
                    </a:cubicBezTo>
                    <a:lnTo>
                      <a:pt x="4567864" y="0"/>
                    </a:lnTo>
                    <a:cubicBezTo>
                      <a:pt x="4636444" y="0"/>
                      <a:pt x="4692324" y="55880"/>
                      <a:pt x="4692324" y="124460"/>
                    </a:cubicBezTo>
                    <a:lnTo>
                      <a:pt x="4692324" y="3000535"/>
                    </a:lnTo>
                    <a:cubicBezTo>
                      <a:pt x="4692324" y="3069115"/>
                      <a:pt x="4636444" y="3124995"/>
                      <a:pt x="4567864" y="3124995"/>
                    </a:cubicBezTo>
                    <a:close/>
                  </a:path>
                </a:pathLst>
              </a:custGeom>
              <a:solidFill>
                <a:srgbClr val="FFFFFF"/>
              </a:solidFill>
            </p:spPr>
          </p:sp>
        </p:grpSp>
      </p:grpSp>
      <p:sp>
        <p:nvSpPr>
          <p:cNvPr name="AutoShape 33" id="33"/>
          <p:cNvSpPr/>
          <p:nvPr/>
        </p:nvSpPr>
        <p:spPr>
          <a:xfrm rot="0">
            <a:off x="5855650" y="3840157"/>
            <a:ext cx="1380011" cy="0"/>
          </a:xfrm>
          <a:prstGeom prst="line">
            <a:avLst/>
          </a:prstGeom>
          <a:ln cap="flat" w="47625">
            <a:solidFill>
              <a:srgbClr val="FFFFFF"/>
            </a:solidFill>
            <a:prstDash val="solid"/>
            <a:headEnd type="oval" len="lg" w="lg"/>
            <a:tailEnd type="oval" len="lg" w="lg"/>
          </a:ln>
        </p:spPr>
      </p:sp>
      <p:sp>
        <p:nvSpPr>
          <p:cNvPr name="AutoShape 34" id="34"/>
          <p:cNvSpPr/>
          <p:nvPr/>
        </p:nvSpPr>
        <p:spPr>
          <a:xfrm rot="-5400000">
            <a:off x="8281860" y="3995827"/>
            <a:ext cx="1724279" cy="0"/>
          </a:xfrm>
          <a:prstGeom prst="line">
            <a:avLst/>
          </a:prstGeom>
          <a:ln cap="flat" w="47625">
            <a:solidFill>
              <a:srgbClr val="FFFFFF"/>
            </a:solidFill>
            <a:prstDash val="solid"/>
            <a:headEnd type="oval" len="lg" w="lg"/>
            <a:tailEnd type="oval" len="lg" w="lg"/>
          </a:ln>
        </p:spPr>
      </p:sp>
      <p:sp>
        <p:nvSpPr>
          <p:cNvPr name="AutoShape 35" id="35"/>
          <p:cNvSpPr/>
          <p:nvPr/>
        </p:nvSpPr>
        <p:spPr>
          <a:xfrm rot="-5400000">
            <a:off x="6455108" y="4530163"/>
            <a:ext cx="1380011" cy="0"/>
          </a:xfrm>
          <a:prstGeom prst="line">
            <a:avLst/>
          </a:prstGeom>
          <a:ln cap="flat" w="47625">
            <a:solidFill>
              <a:srgbClr val="FFFFFF"/>
            </a:solidFill>
            <a:prstDash val="solid"/>
            <a:headEnd type="none" len="sm" w="sm"/>
            <a:tailEnd type="none" len="sm" w="sm"/>
          </a:ln>
        </p:spPr>
      </p:sp>
      <p:sp>
        <p:nvSpPr>
          <p:cNvPr name="AutoShape 36" id="36"/>
          <p:cNvSpPr/>
          <p:nvPr/>
        </p:nvSpPr>
        <p:spPr>
          <a:xfrm rot="-5400000">
            <a:off x="10253974" y="4553975"/>
            <a:ext cx="1380011" cy="0"/>
          </a:xfrm>
          <a:prstGeom prst="line">
            <a:avLst/>
          </a:prstGeom>
          <a:ln cap="flat" w="47625">
            <a:solidFill>
              <a:srgbClr val="FFFFFF"/>
            </a:solidFill>
            <a:prstDash val="solid"/>
            <a:headEnd type="none" len="sm" w="sm"/>
            <a:tailEnd type="none" len="sm" w="sm"/>
          </a:ln>
        </p:spPr>
      </p:sp>
      <p:grpSp>
        <p:nvGrpSpPr>
          <p:cNvPr name="Group 37" id="37"/>
          <p:cNvGrpSpPr/>
          <p:nvPr/>
        </p:nvGrpSpPr>
        <p:grpSpPr>
          <a:xfrm rot="0">
            <a:off x="13468586" y="5902822"/>
            <a:ext cx="4100189" cy="3020430"/>
            <a:chOff x="0" y="0"/>
            <a:chExt cx="5466919" cy="4027240"/>
          </a:xfrm>
        </p:grpSpPr>
        <p:sp>
          <p:nvSpPr>
            <p:cNvPr name="Freeform 38" id="38"/>
            <p:cNvSpPr/>
            <p:nvPr/>
          </p:nvSpPr>
          <p:spPr>
            <a:xfrm flipH="false" flipV="false" rot="0">
              <a:off x="4107672" y="292089"/>
              <a:ext cx="1359247" cy="3441131"/>
            </a:xfrm>
            <a:custGeom>
              <a:avLst/>
              <a:gdLst/>
              <a:ahLst/>
              <a:cxnLst/>
              <a:rect r="r" b="b" t="t" l="l"/>
              <a:pathLst>
                <a:path h="3441131" w="1359247">
                  <a:moveTo>
                    <a:pt x="0" y="0"/>
                  </a:moveTo>
                  <a:lnTo>
                    <a:pt x="1359247" y="0"/>
                  </a:lnTo>
                  <a:lnTo>
                    <a:pt x="1359247" y="3441130"/>
                  </a:lnTo>
                  <a:lnTo>
                    <a:pt x="0" y="3441130"/>
                  </a:lnTo>
                  <a:lnTo>
                    <a:pt x="0" y="0"/>
                  </a:lnTo>
                  <a:close/>
                </a:path>
              </a:pathLst>
            </a:custGeom>
            <a:blipFill>
              <a:blip r:embed="rId10"/>
              <a:stretch>
                <a:fillRect l="0" t="0" r="0" b="0"/>
              </a:stretch>
            </a:blipFill>
          </p:spPr>
        </p:sp>
        <p:sp>
          <p:nvSpPr>
            <p:cNvPr name="Freeform 39" id="39"/>
            <p:cNvSpPr/>
            <p:nvPr/>
          </p:nvSpPr>
          <p:spPr>
            <a:xfrm flipH="true" flipV="false" rot="-5400000">
              <a:off x="1744588" y="457773"/>
              <a:ext cx="2021419" cy="5117515"/>
            </a:xfrm>
            <a:custGeom>
              <a:avLst/>
              <a:gdLst/>
              <a:ahLst/>
              <a:cxnLst/>
              <a:rect r="r" b="b" t="t" l="l"/>
              <a:pathLst>
                <a:path h="5117515" w="2021419">
                  <a:moveTo>
                    <a:pt x="2021419" y="0"/>
                  </a:moveTo>
                  <a:lnTo>
                    <a:pt x="0" y="0"/>
                  </a:lnTo>
                  <a:lnTo>
                    <a:pt x="0" y="5117515"/>
                  </a:lnTo>
                  <a:lnTo>
                    <a:pt x="2021419" y="5117515"/>
                  </a:lnTo>
                  <a:lnTo>
                    <a:pt x="2021419" y="0"/>
                  </a:lnTo>
                  <a:close/>
                </a:path>
              </a:pathLst>
            </a:custGeom>
            <a:blipFill>
              <a:blip r:embed="rId10"/>
              <a:stretch>
                <a:fillRect l="0" t="0" r="0" b="0"/>
              </a:stretch>
            </a:blipFill>
          </p:spPr>
        </p:sp>
        <p:sp>
          <p:nvSpPr>
            <p:cNvPr name="Freeform 40" id="40"/>
            <p:cNvSpPr/>
            <p:nvPr/>
          </p:nvSpPr>
          <p:spPr>
            <a:xfrm flipH="true" flipV="false" rot="0">
              <a:off x="0" y="292089"/>
              <a:ext cx="1359247" cy="3441131"/>
            </a:xfrm>
            <a:custGeom>
              <a:avLst/>
              <a:gdLst/>
              <a:ahLst/>
              <a:cxnLst/>
              <a:rect r="r" b="b" t="t" l="l"/>
              <a:pathLst>
                <a:path h="3441131" w="1359247">
                  <a:moveTo>
                    <a:pt x="1359247" y="0"/>
                  </a:moveTo>
                  <a:lnTo>
                    <a:pt x="0" y="0"/>
                  </a:lnTo>
                  <a:lnTo>
                    <a:pt x="0" y="3441130"/>
                  </a:lnTo>
                  <a:lnTo>
                    <a:pt x="1359247" y="3441130"/>
                  </a:lnTo>
                  <a:lnTo>
                    <a:pt x="1359247" y="0"/>
                  </a:lnTo>
                  <a:close/>
                </a:path>
              </a:pathLst>
            </a:custGeom>
            <a:blipFill>
              <a:blip r:embed="rId10"/>
              <a:stretch>
                <a:fillRect l="0" t="0" r="0" b="0"/>
              </a:stretch>
            </a:blipFill>
          </p:spPr>
        </p:sp>
        <p:sp>
          <p:nvSpPr>
            <p:cNvPr name="Freeform 41" id="41"/>
            <p:cNvSpPr/>
            <p:nvPr/>
          </p:nvSpPr>
          <p:spPr>
            <a:xfrm flipH="false" flipV="false" rot="-5400000">
              <a:off x="1744588" y="-1548048"/>
              <a:ext cx="2021419" cy="5117515"/>
            </a:xfrm>
            <a:custGeom>
              <a:avLst/>
              <a:gdLst/>
              <a:ahLst/>
              <a:cxnLst/>
              <a:rect r="r" b="b" t="t" l="l"/>
              <a:pathLst>
                <a:path h="5117515" w="2021419">
                  <a:moveTo>
                    <a:pt x="0" y="0"/>
                  </a:moveTo>
                  <a:lnTo>
                    <a:pt x="2021419" y="0"/>
                  </a:lnTo>
                  <a:lnTo>
                    <a:pt x="2021419" y="5117515"/>
                  </a:lnTo>
                  <a:lnTo>
                    <a:pt x="0" y="5117515"/>
                  </a:lnTo>
                  <a:lnTo>
                    <a:pt x="0" y="0"/>
                  </a:lnTo>
                  <a:close/>
                </a:path>
              </a:pathLst>
            </a:custGeom>
            <a:blipFill>
              <a:blip r:embed="rId10"/>
              <a:stretch>
                <a:fillRect l="0" t="0" r="0" b="0"/>
              </a:stretch>
            </a:blipFill>
          </p:spPr>
        </p:sp>
        <p:grpSp>
          <p:nvGrpSpPr>
            <p:cNvPr name="Group 42" id="42"/>
            <p:cNvGrpSpPr/>
            <p:nvPr/>
          </p:nvGrpSpPr>
          <p:grpSpPr>
            <a:xfrm rot="0">
              <a:off x="147038" y="292089"/>
              <a:ext cx="5167017" cy="3441131"/>
              <a:chOff x="0" y="0"/>
              <a:chExt cx="4692324" cy="3124995"/>
            </a:xfrm>
          </p:grpSpPr>
          <p:sp>
            <p:nvSpPr>
              <p:cNvPr name="Freeform 43" id="43"/>
              <p:cNvSpPr/>
              <p:nvPr/>
            </p:nvSpPr>
            <p:spPr>
              <a:xfrm flipH="false" flipV="false" rot="0">
                <a:off x="0" y="0"/>
                <a:ext cx="4692324" cy="3124995"/>
              </a:xfrm>
              <a:custGeom>
                <a:avLst/>
                <a:gdLst/>
                <a:ahLst/>
                <a:cxnLst/>
                <a:rect r="r" b="b" t="t" l="l"/>
                <a:pathLst>
                  <a:path h="3124995" w="4692324">
                    <a:moveTo>
                      <a:pt x="4567864" y="3124995"/>
                    </a:moveTo>
                    <a:lnTo>
                      <a:pt x="124460" y="3124995"/>
                    </a:lnTo>
                    <a:cubicBezTo>
                      <a:pt x="55880" y="3124995"/>
                      <a:pt x="0" y="3069114"/>
                      <a:pt x="0" y="3000534"/>
                    </a:cubicBezTo>
                    <a:lnTo>
                      <a:pt x="0" y="124460"/>
                    </a:lnTo>
                    <a:cubicBezTo>
                      <a:pt x="0" y="55880"/>
                      <a:pt x="55880" y="0"/>
                      <a:pt x="124460" y="0"/>
                    </a:cubicBezTo>
                    <a:lnTo>
                      <a:pt x="4567864" y="0"/>
                    </a:lnTo>
                    <a:cubicBezTo>
                      <a:pt x="4636444" y="0"/>
                      <a:pt x="4692324" y="55880"/>
                      <a:pt x="4692324" y="124460"/>
                    </a:cubicBezTo>
                    <a:lnTo>
                      <a:pt x="4692324" y="3000535"/>
                    </a:lnTo>
                    <a:cubicBezTo>
                      <a:pt x="4692324" y="3069115"/>
                      <a:pt x="4636444" y="3124995"/>
                      <a:pt x="4567864" y="3124995"/>
                    </a:cubicBezTo>
                    <a:close/>
                  </a:path>
                </a:pathLst>
              </a:custGeom>
              <a:solidFill>
                <a:srgbClr val="FFFFFF"/>
              </a:solidFill>
            </p:spPr>
          </p:sp>
        </p:grpSp>
      </p:grpSp>
      <p:grpSp>
        <p:nvGrpSpPr>
          <p:cNvPr name="Group 44" id="44"/>
          <p:cNvGrpSpPr/>
          <p:nvPr/>
        </p:nvGrpSpPr>
        <p:grpSpPr>
          <a:xfrm rot="0">
            <a:off x="11687147" y="2337521"/>
            <a:ext cx="4100189" cy="3020430"/>
            <a:chOff x="0" y="0"/>
            <a:chExt cx="5466919" cy="4027240"/>
          </a:xfrm>
        </p:grpSpPr>
        <p:sp>
          <p:nvSpPr>
            <p:cNvPr name="Freeform 45" id="45"/>
            <p:cNvSpPr/>
            <p:nvPr/>
          </p:nvSpPr>
          <p:spPr>
            <a:xfrm flipH="false" flipV="false" rot="0">
              <a:off x="4107672" y="292089"/>
              <a:ext cx="1359247" cy="3441131"/>
            </a:xfrm>
            <a:custGeom>
              <a:avLst/>
              <a:gdLst/>
              <a:ahLst/>
              <a:cxnLst/>
              <a:rect r="r" b="b" t="t" l="l"/>
              <a:pathLst>
                <a:path h="3441131" w="1359247">
                  <a:moveTo>
                    <a:pt x="0" y="0"/>
                  </a:moveTo>
                  <a:lnTo>
                    <a:pt x="1359247" y="0"/>
                  </a:lnTo>
                  <a:lnTo>
                    <a:pt x="1359247" y="3441130"/>
                  </a:lnTo>
                  <a:lnTo>
                    <a:pt x="0" y="3441130"/>
                  </a:lnTo>
                  <a:lnTo>
                    <a:pt x="0" y="0"/>
                  </a:lnTo>
                  <a:close/>
                </a:path>
              </a:pathLst>
            </a:custGeom>
            <a:blipFill>
              <a:blip r:embed="rId10"/>
              <a:stretch>
                <a:fillRect l="0" t="0" r="0" b="0"/>
              </a:stretch>
            </a:blipFill>
          </p:spPr>
        </p:sp>
        <p:sp>
          <p:nvSpPr>
            <p:cNvPr name="Freeform 46" id="46"/>
            <p:cNvSpPr/>
            <p:nvPr/>
          </p:nvSpPr>
          <p:spPr>
            <a:xfrm flipH="true" flipV="false" rot="-5400000">
              <a:off x="1744588" y="457773"/>
              <a:ext cx="2021419" cy="5117515"/>
            </a:xfrm>
            <a:custGeom>
              <a:avLst/>
              <a:gdLst/>
              <a:ahLst/>
              <a:cxnLst/>
              <a:rect r="r" b="b" t="t" l="l"/>
              <a:pathLst>
                <a:path h="5117515" w="2021419">
                  <a:moveTo>
                    <a:pt x="2021419" y="0"/>
                  </a:moveTo>
                  <a:lnTo>
                    <a:pt x="0" y="0"/>
                  </a:lnTo>
                  <a:lnTo>
                    <a:pt x="0" y="5117515"/>
                  </a:lnTo>
                  <a:lnTo>
                    <a:pt x="2021419" y="5117515"/>
                  </a:lnTo>
                  <a:lnTo>
                    <a:pt x="2021419" y="0"/>
                  </a:lnTo>
                  <a:close/>
                </a:path>
              </a:pathLst>
            </a:custGeom>
            <a:blipFill>
              <a:blip r:embed="rId10"/>
              <a:stretch>
                <a:fillRect l="0" t="0" r="0" b="0"/>
              </a:stretch>
            </a:blipFill>
          </p:spPr>
        </p:sp>
        <p:sp>
          <p:nvSpPr>
            <p:cNvPr name="Freeform 47" id="47"/>
            <p:cNvSpPr/>
            <p:nvPr/>
          </p:nvSpPr>
          <p:spPr>
            <a:xfrm flipH="true" flipV="false" rot="0">
              <a:off x="0" y="292089"/>
              <a:ext cx="1359247" cy="3441131"/>
            </a:xfrm>
            <a:custGeom>
              <a:avLst/>
              <a:gdLst/>
              <a:ahLst/>
              <a:cxnLst/>
              <a:rect r="r" b="b" t="t" l="l"/>
              <a:pathLst>
                <a:path h="3441131" w="1359247">
                  <a:moveTo>
                    <a:pt x="1359247" y="0"/>
                  </a:moveTo>
                  <a:lnTo>
                    <a:pt x="0" y="0"/>
                  </a:lnTo>
                  <a:lnTo>
                    <a:pt x="0" y="3441130"/>
                  </a:lnTo>
                  <a:lnTo>
                    <a:pt x="1359247" y="3441130"/>
                  </a:lnTo>
                  <a:lnTo>
                    <a:pt x="1359247" y="0"/>
                  </a:lnTo>
                  <a:close/>
                </a:path>
              </a:pathLst>
            </a:custGeom>
            <a:blipFill>
              <a:blip r:embed="rId10"/>
              <a:stretch>
                <a:fillRect l="0" t="0" r="0" b="0"/>
              </a:stretch>
            </a:blipFill>
          </p:spPr>
        </p:sp>
        <p:sp>
          <p:nvSpPr>
            <p:cNvPr name="Freeform 48" id="48"/>
            <p:cNvSpPr/>
            <p:nvPr/>
          </p:nvSpPr>
          <p:spPr>
            <a:xfrm flipH="false" flipV="false" rot="-5400000">
              <a:off x="1744588" y="-1548048"/>
              <a:ext cx="2021419" cy="5117515"/>
            </a:xfrm>
            <a:custGeom>
              <a:avLst/>
              <a:gdLst/>
              <a:ahLst/>
              <a:cxnLst/>
              <a:rect r="r" b="b" t="t" l="l"/>
              <a:pathLst>
                <a:path h="5117515" w="2021419">
                  <a:moveTo>
                    <a:pt x="0" y="0"/>
                  </a:moveTo>
                  <a:lnTo>
                    <a:pt x="2021419" y="0"/>
                  </a:lnTo>
                  <a:lnTo>
                    <a:pt x="2021419" y="5117515"/>
                  </a:lnTo>
                  <a:lnTo>
                    <a:pt x="0" y="5117515"/>
                  </a:lnTo>
                  <a:lnTo>
                    <a:pt x="0" y="0"/>
                  </a:lnTo>
                  <a:close/>
                </a:path>
              </a:pathLst>
            </a:custGeom>
            <a:blipFill>
              <a:blip r:embed="rId10"/>
              <a:stretch>
                <a:fillRect l="0" t="0" r="0" b="0"/>
              </a:stretch>
            </a:blipFill>
          </p:spPr>
        </p:sp>
        <p:grpSp>
          <p:nvGrpSpPr>
            <p:cNvPr name="Group 49" id="49"/>
            <p:cNvGrpSpPr/>
            <p:nvPr/>
          </p:nvGrpSpPr>
          <p:grpSpPr>
            <a:xfrm rot="0">
              <a:off x="147038" y="292089"/>
              <a:ext cx="5167017" cy="3441131"/>
              <a:chOff x="0" y="0"/>
              <a:chExt cx="4692324" cy="3124995"/>
            </a:xfrm>
          </p:grpSpPr>
          <p:sp>
            <p:nvSpPr>
              <p:cNvPr name="Freeform 50" id="50"/>
              <p:cNvSpPr/>
              <p:nvPr/>
            </p:nvSpPr>
            <p:spPr>
              <a:xfrm flipH="false" flipV="false" rot="0">
                <a:off x="0" y="0"/>
                <a:ext cx="4692324" cy="3124995"/>
              </a:xfrm>
              <a:custGeom>
                <a:avLst/>
                <a:gdLst/>
                <a:ahLst/>
                <a:cxnLst/>
                <a:rect r="r" b="b" t="t" l="l"/>
                <a:pathLst>
                  <a:path h="3124995" w="4692324">
                    <a:moveTo>
                      <a:pt x="4567864" y="3124995"/>
                    </a:moveTo>
                    <a:lnTo>
                      <a:pt x="124460" y="3124995"/>
                    </a:lnTo>
                    <a:cubicBezTo>
                      <a:pt x="55880" y="3124995"/>
                      <a:pt x="0" y="3069114"/>
                      <a:pt x="0" y="3000534"/>
                    </a:cubicBezTo>
                    <a:lnTo>
                      <a:pt x="0" y="124460"/>
                    </a:lnTo>
                    <a:cubicBezTo>
                      <a:pt x="0" y="55880"/>
                      <a:pt x="55880" y="0"/>
                      <a:pt x="124460" y="0"/>
                    </a:cubicBezTo>
                    <a:lnTo>
                      <a:pt x="4567864" y="0"/>
                    </a:lnTo>
                    <a:cubicBezTo>
                      <a:pt x="4636444" y="0"/>
                      <a:pt x="4692324" y="55880"/>
                      <a:pt x="4692324" y="124460"/>
                    </a:cubicBezTo>
                    <a:lnTo>
                      <a:pt x="4692324" y="3000535"/>
                    </a:lnTo>
                    <a:cubicBezTo>
                      <a:pt x="4692324" y="3069115"/>
                      <a:pt x="4636444" y="3124995"/>
                      <a:pt x="4567864" y="3124995"/>
                    </a:cubicBezTo>
                    <a:close/>
                  </a:path>
                </a:pathLst>
              </a:custGeom>
              <a:solidFill>
                <a:srgbClr val="FFFFFF"/>
              </a:solidFill>
            </p:spPr>
          </p:sp>
        </p:grpSp>
      </p:grpSp>
      <p:grpSp>
        <p:nvGrpSpPr>
          <p:cNvPr name="Group 51" id="51"/>
          <p:cNvGrpSpPr/>
          <p:nvPr/>
        </p:nvGrpSpPr>
        <p:grpSpPr>
          <a:xfrm rot="0">
            <a:off x="7084380" y="405237"/>
            <a:ext cx="4100189" cy="3020430"/>
            <a:chOff x="0" y="0"/>
            <a:chExt cx="5466919" cy="4027240"/>
          </a:xfrm>
        </p:grpSpPr>
        <p:sp>
          <p:nvSpPr>
            <p:cNvPr name="Freeform 52" id="52"/>
            <p:cNvSpPr/>
            <p:nvPr/>
          </p:nvSpPr>
          <p:spPr>
            <a:xfrm flipH="false" flipV="false" rot="0">
              <a:off x="4107672" y="292089"/>
              <a:ext cx="1359247" cy="3441131"/>
            </a:xfrm>
            <a:custGeom>
              <a:avLst/>
              <a:gdLst/>
              <a:ahLst/>
              <a:cxnLst/>
              <a:rect r="r" b="b" t="t" l="l"/>
              <a:pathLst>
                <a:path h="3441131" w="1359247">
                  <a:moveTo>
                    <a:pt x="0" y="0"/>
                  </a:moveTo>
                  <a:lnTo>
                    <a:pt x="1359247" y="0"/>
                  </a:lnTo>
                  <a:lnTo>
                    <a:pt x="1359247" y="3441130"/>
                  </a:lnTo>
                  <a:lnTo>
                    <a:pt x="0" y="3441130"/>
                  </a:lnTo>
                  <a:lnTo>
                    <a:pt x="0" y="0"/>
                  </a:lnTo>
                  <a:close/>
                </a:path>
              </a:pathLst>
            </a:custGeom>
            <a:blipFill>
              <a:blip r:embed="rId10"/>
              <a:stretch>
                <a:fillRect l="0" t="0" r="0" b="0"/>
              </a:stretch>
            </a:blipFill>
          </p:spPr>
        </p:sp>
        <p:sp>
          <p:nvSpPr>
            <p:cNvPr name="Freeform 53" id="53"/>
            <p:cNvSpPr/>
            <p:nvPr/>
          </p:nvSpPr>
          <p:spPr>
            <a:xfrm flipH="true" flipV="false" rot="-5400000">
              <a:off x="1744588" y="457773"/>
              <a:ext cx="2021419" cy="5117515"/>
            </a:xfrm>
            <a:custGeom>
              <a:avLst/>
              <a:gdLst/>
              <a:ahLst/>
              <a:cxnLst/>
              <a:rect r="r" b="b" t="t" l="l"/>
              <a:pathLst>
                <a:path h="5117515" w="2021419">
                  <a:moveTo>
                    <a:pt x="2021419" y="0"/>
                  </a:moveTo>
                  <a:lnTo>
                    <a:pt x="0" y="0"/>
                  </a:lnTo>
                  <a:lnTo>
                    <a:pt x="0" y="5117515"/>
                  </a:lnTo>
                  <a:lnTo>
                    <a:pt x="2021419" y="5117515"/>
                  </a:lnTo>
                  <a:lnTo>
                    <a:pt x="2021419" y="0"/>
                  </a:lnTo>
                  <a:close/>
                </a:path>
              </a:pathLst>
            </a:custGeom>
            <a:blipFill>
              <a:blip r:embed="rId10"/>
              <a:stretch>
                <a:fillRect l="0" t="0" r="0" b="0"/>
              </a:stretch>
            </a:blipFill>
          </p:spPr>
        </p:sp>
        <p:sp>
          <p:nvSpPr>
            <p:cNvPr name="Freeform 54" id="54"/>
            <p:cNvSpPr/>
            <p:nvPr/>
          </p:nvSpPr>
          <p:spPr>
            <a:xfrm flipH="true" flipV="false" rot="0">
              <a:off x="0" y="292089"/>
              <a:ext cx="1359247" cy="3441131"/>
            </a:xfrm>
            <a:custGeom>
              <a:avLst/>
              <a:gdLst/>
              <a:ahLst/>
              <a:cxnLst/>
              <a:rect r="r" b="b" t="t" l="l"/>
              <a:pathLst>
                <a:path h="3441131" w="1359247">
                  <a:moveTo>
                    <a:pt x="1359247" y="0"/>
                  </a:moveTo>
                  <a:lnTo>
                    <a:pt x="0" y="0"/>
                  </a:lnTo>
                  <a:lnTo>
                    <a:pt x="0" y="3441130"/>
                  </a:lnTo>
                  <a:lnTo>
                    <a:pt x="1359247" y="3441130"/>
                  </a:lnTo>
                  <a:lnTo>
                    <a:pt x="1359247" y="0"/>
                  </a:lnTo>
                  <a:close/>
                </a:path>
              </a:pathLst>
            </a:custGeom>
            <a:blipFill>
              <a:blip r:embed="rId10"/>
              <a:stretch>
                <a:fillRect l="0" t="0" r="0" b="0"/>
              </a:stretch>
            </a:blipFill>
          </p:spPr>
        </p:sp>
        <p:sp>
          <p:nvSpPr>
            <p:cNvPr name="Freeform 55" id="55"/>
            <p:cNvSpPr/>
            <p:nvPr/>
          </p:nvSpPr>
          <p:spPr>
            <a:xfrm flipH="false" flipV="false" rot="-5400000">
              <a:off x="1744588" y="-1548048"/>
              <a:ext cx="2021419" cy="5117515"/>
            </a:xfrm>
            <a:custGeom>
              <a:avLst/>
              <a:gdLst/>
              <a:ahLst/>
              <a:cxnLst/>
              <a:rect r="r" b="b" t="t" l="l"/>
              <a:pathLst>
                <a:path h="5117515" w="2021419">
                  <a:moveTo>
                    <a:pt x="0" y="0"/>
                  </a:moveTo>
                  <a:lnTo>
                    <a:pt x="2021419" y="0"/>
                  </a:lnTo>
                  <a:lnTo>
                    <a:pt x="2021419" y="5117515"/>
                  </a:lnTo>
                  <a:lnTo>
                    <a:pt x="0" y="5117515"/>
                  </a:lnTo>
                  <a:lnTo>
                    <a:pt x="0" y="0"/>
                  </a:lnTo>
                  <a:close/>
                </a:path>
              </a:pathLst>
            </a:custGeom>
            <a:blipFill>
              <a:blip r:embed="rId10"/>
              <a:stretch>
                <a:fillRect l="0" t="0" r="0" b="0"/>
              </a:stretch>
            </a:blipFill>
          </p:spPr>
        </p:sp>
        <p:grpSp>
          <p:nvGrpSpPr>
            <p:cNvPr name="Group 56" id="56"/>
            <p:cNvGrpSpPr/>
            <p:nvPr/>
          </p:nvGrpSpPr>
          <p:grpSpPr>
            <a:xfrm rot="0">
              <a:off x="147038" y="292089"/>
              <a:ext cx="5167017" cy="3441131"/>
              <a:chOff x="0" y="0"/>
              <a:chExt cx="4692324" cy="3124995"/>
            </a:xfrm>
          </p:grpSpPr>
          <p:sp>
            <p:nvSpPr>
              <p:cNvPr name="Freeform 57" id="57"/>
              <p:cNvSpPr/>
              <p:nvPr/>
            </p:nvSpPr>
            <p:spPr>
              <a:xfrm flipH="false" flipV="false" rot="0">
                <a:off x="0" y="0"/>
                <a:ext cx="4692324" cy="3124995"/>
              </a:xfrm>
              <a:custGeom>
                <a:avLst/>
                <a:gdLst/>
                <a:ahLst/>
                <a:cxnLst/>
                <a:rect r="r" b="b" t="t" l="l"/>
                <a:pathLst>
                  <a:path h="3124995" w="4692324">
                    <a:moveTo>
                      <a:pt x="4567864" y="3124995"/>
                    </a:moveTo>
                    <a:lnTo>
                      <a:pt x="124460" y="3124995"/>
                    </a:lnTo>
                    <a:cubicBezTo>
                      <a:pt x="55880" y="3124995"/>
                      <a:pt x="0" y="3069114"/>
                      <a:pt x="0" y="3000534"/>
                    </a:cubicBezTo>
                    <a:lnTo>
                      <a:pt x="0" y="124460"/>
                    </a:lnTo>
                    <a:cubicBezTo>
                      <a:pt x="0" y="55880"/>
                      <a:pt x="55880" y="0"/>
                      <a:pt x="124460" y="0"/>
                    </a:cubicBezTo>
                    <a:lnTo>
                      <a:pt x="4567864" y="0"/>
                    </a:lnTo>
                    <a:cubicBezTo>
                      <a:pt x="4636444" y="0"/>
                      <a:pt x="4692324" y="55880"/>
                      <a:pt x="4692324" y="124460"/>
                    </a:cubicBezTo>
                    <a:lnTo>
                      <a:pt x="4692324" y="3000535"/>
                    </a:lnTo>
                    <a:cubicBezTo>
                      <a:pt x="4692324" y="3069115"/>
                      <a:pt x="4636444" y="3124995"/>
                      <a:pt x="4567864" y="3124995"/>
                    </a:cubicBezTo>
                    <a:close/>
                  </a:path>
                </a:pathLst>
              </a:custGeom>
              <a:solidFill>
                <a:srgbClr val="FFFFFF"/>
              </a:solidFill>
            </p:spPr>
          </p:sp>
        </p:grpSp>
      </p:grpSp>
      <p:sp>
        <p:nvSpPr>
          <p:cNvPr name="Freeform 58" id="58"/>
          <p:cNvSpPr/>
          <p:nvPr/>
        </p:nvSpPr>
        <p:spPr>
          <a:xfrm flipH="false" flipV="false" rot="0">
            <a:off x="13852974" y="6515508"/>
            <a:ext cx="750216" cy="682015"/>
          </a:xfrm>
          <a:custGeom>
            <a:avLst/>
            <a:gdLst/>
            <a:ahLst/>
            <a:cxnLst/>
            <a:rect r="r" b="b" t="t" l="l"/>
            <a:pathLst>
              <a:path h="682015" w="750216">
                <a:moveTo>
                  <a:pt x="0" y="0"/>
                </a:moveTo>
                <a:lnTo>
                  <a:pt x="750216" y="0"/>
                </a:lnTo>
                <a:lnTo>
                  <a:pt x="750216" y="682015"/>
                </a:lnTo>
                <a:lnTo>
                  <a:pt x="0" y="68201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59" id="59"/>
          <p:cNvSpPr/>
          <p:nvPr/>
        </p:nvSpPr>
        <p:spPr>
          <a:xfrm flipH="false" flipV="false" rot="0">
            <a:off x="12202977" y="3002387"/>
            <a:ext cx="763015" cy="629834"/>
          </a:xfrm>
          <a:custGeom>
            <a:avLst/>
            <a:gdLst/>
            <a:ahLst/>
            <a:cxnLst/>
            <a:rect r="r" b="b" t="t" l="l"/>
            <a:pathLst>
              <a:path h="629834" w="763015">
                <a:moveTo>
                  <a:pt x="0" y="0"/>
                </a:moveTo>
                <a:lnTo>
                  <a:pt x="763015" y="0"/>
                </a:lnTo>
                <a:lnTo>
                  <a:pt x="763015" y="629834"/>
                </a:lnTo>
                <a:lnTo>
                  <a:pt x="0" y="62983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AutoShape 60" id="60"/>
          <p:cNvSpPr/>
          <p:nvPr/>
        </p:nvSpPr>
        <p:spPr>
          <a:xfrm rot="0">
            <a:off x="10844446" y="3863970"/>
            <a:ext cx="1380011" cy="0"/>
          </a:xfrm>
          <a:prstGeom prst="line">
            <a:avLst/>
          </a:prstGeom>
          <a:ln cap="flat" w="47625">
            <a:solidFill>
              <a:srgbClr val="FFFFFF"/>
            </a:solidFill>
            <a:prstDash val="solid"/>
            <a:headEnd type="oval" len="lg" w="lg"/>
            <a:tailEnd type="oval" len="lg" w="lg"/>
          </a:ln>
        </p:spPr>
      </p:sp>
      <p:sp>
        <p:nvSpPr>
          <p:cNvPr name="Freeform 61" id="61"/>
          <p:cNvSpPr/>
          <p:nvPr/>
        </p:nvSpPr>
        <p:spPr>
          <a:xfrm flipH="false" flipV="false" rot="0">
            <a:off x="1166704" y="6381705"/>
            <a:ext cx="640788" cy="815818"/>
          </a:xfrm>
          <a:custGeom>
            <a:avLst/>
            <a:gdLst/>
            <a:ahLst/>
            <a:cxnLst/>
            <a:rect r="r" b="b" t="t" l="l"/>
            <a:pathLst>
              <a:path h="815818" w="640788">
                <a:moveTo>
                  <a:pt x="0" y="0"/>
                </a:moveTo>
                <a:lnTo>
                  <a:pt x="640788" y="0"/>
                </a:lnTo>
                <a:lnTo>
                  <a:pt x="640788" y="815818"/>
                </a:lnTo>
                <a:lnTo>
                  <a:pt x="0" y="81581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62" id="62"/>
          <p:cNvSpPr/>
          <p:nvPr/>
        </p:nvSpPr>
        <p:spPr>
          <a:xfrm flipH="false" flipV="false" rot="0">
            <a:off x="2554405" y="2834229"/>
            <a:ext cx="728098" cy="728098"/>
          </a:xfrm>
          <a:custGeom>
            <a:avLst/>
            <a:gdLst/>
            <a:ahLst/>
            <a:cxnLst/>
            <a:rect r="r" b="b" t="t" l="l"/>
            <a:pathLst>
              <a:path h="728098" w="728098">
                <a:moveTo>
                  <a:pt x="0" y="0"/>
                </a:moveTo>
                <a:lnTo>
                  <a:pt x="728098" y="0"/>
                </a:lnTo>
                <a:lnTo>
                  <a:pt x="728098" y="728098"/>
                </a:lnTo>
                <a:lnTo>
                  <a:pt x="0" y="72809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63" id="63"/>
          <p:cNvSpPr/>
          <p:nvPr/>
        </p:nvSpPr>
        <p:spPr>
          <a:xfrm flipH="false" flipV="false" rot="0">
            <a:off x="7377732" y="1028700"/>
            <a:ext cx="726280" cy="726280"/>
          </a:xfrm>
          <a:custGeom>
            <a:avLst/>
            <a:gdLst/>
            <a:ahLst/>
            <a:cxnLst/>
            <a:rect r="r" b="b" t="t" l="l"/>
            <a:pathLst>
              <a:path h="726280" w="726280">
                <a:moveTo>
                  <a:pt x="0" y="0"/>
                </a:moveTo>
                <a:lnTo>
                  <a:pt x="726281" y="0"/>
                </a:lnTo>
                <a:lnTo>
                  <a:pt x="726281" y="726280"/>
                </a:lnTo>
                <a:lnTo>
                  <a:pt x="0" y="72628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64" id="64"/>
          <p:cNvSpPr txBox="true"/>
          <p:nvPr/>
        </p:nvSpPr>
        <p:spPr>
          <a:xfrm rot="0">
            <a:off x="2141198" y="6557977"/>
            <a:ext cx="2046785" cy="306705"/>
          </a:xfrm>
          <a:prstGeom prst="rect">
            <a:avLst/>
          </a:prstGeom>
        </p:spPr>
        <p:txBody>
          <a:bodyPr anchor="t" rtlCol="false" tIns="0" lIns="0" bIns="0" rIns="0">
            <a:spAutoFit/>
          </a:bodyPr>
          <a:lstStyle/>
          <a:p>
            <a:pPr>
              <a:lnSpc>
                <a:spcPts val="2520"/>
              </a:lnSpc>
              <a:spcBef>
                <a:spcPct val="0"/>
              </a:spcBef>
            </a:pPr>
            <a:r>
              <a:rPr lang="en-US" sz="1800">
                <a:solidFill>
                  <a:srgbClr val="000000"/>
                </a:solidFill>
                <a:latin typeface="DM Sans Bold"/>
              </a:rPr>
              <a:t>Step 1 : Anketler</a:t>
            </a:r>
          </a:p>
        </p:txBody>
      </p:sp>
      <p:sp>
        <p:nvSpPr>
          <p:cNvPr name="TextBox 65" id="65"/>
          <p:cNvSpPr txBox="true"/>
          <p:nvPr/>
        </p:nvSpPr>
        <p:spPr>
          <a:xfrm rot="0">
            <a:off x="3569541" y="2985098"/>
            <a:ext cx="2495664" cy="306705"/>
          </a:xfrm>
          <a:prstGeom prst="rect">
            <a:avLst/>
          </a:prstGeom>
        </p:spPr>
        <p:txBody>
          <a:bodyPr anchor="t" rtlCol="false" tIns="0" lIns="0" bIns="0" rIns="0">
            <a:spAutoFit/>
          </a:bodyPr>
          <a:lstStyle/>
          <a:p>
            <a:pPr>
              <a:lnSpc>
                <a:spcPts val="2520"/>
              </a:lnSpc>
              <a:spcBef>
                <a:spcPct val="0"/>
              </a:spcBef>
            </a:pPr>
            <a:r>
              <a:rPr lang="en-US" sz="1800">
                <a:solidFill>
                  <a:srgbClr val="000000"/>
                </a:solidFill>
                <a:latin typeface="DM Sans Bold"/>
              </a:rPr>
              <a:t>Step 2 : Odak Grupları</a:t>
            </a:r>
          </a:p>
        </p:txBody>
      </p:sp>
      <p:sp>
        <p:nvSpPr>
          <p:cNvPr name="TextBox 66" id="66"/>
          <p:cNvSpPr txBox="true"/>
          <p:nvPr/>
        </p:nvSpPr>
        <p:spPr>
          <a:xfrm rot="0">
            <a:off x="2141198" y="6974602"/>
            <a:ext cx="2086847" cy="1464945"/>
          </a:xfrm>
          <a:prstGeom prst="rect">
            <a:avLst/>
          </a:prstGeom>
        </p:spPr>
        <p:txBody>
          <a:bodyPr anchor="t" rtlCol="false" tIns="0" lIns="0" bIns="0" rIns="0">
            <a:spAutoFit/>
          </a:bodyPr>
          <a:lstStyle/>
          <a:p>
            <a:pPr algn="just">
              <a:lnSpc>
                <a:spcPts val="1679"/>
              </a:lnSpc>
              <a:spcBef>
                <a:spcPct val="0"/>
              </a:spcBef>
            </a:pPr>
            <a:r>
              <a:rPr lang="en-US" sz="1200">
                <a:solidFill>
                  <a:srgbClr val="000000"/>
                </a:solidFill>
                <a:latin typeface="DM Sans"/>
              </a:rPr>
              <a:t>Anketler, tüketici davranışları ile ilgili bize bilgi verme amacıyla yapıldı. Anketlerden yola çıkarak tüketicinin, uygulamalar ve geziler hakkında nasıl bir yol izlediği bilgisine ulaştık. </a:t>
            </a:r>
          </a:p>
        </p:txBody>
      </p:sp>
      <p:sp>
        <p:nvSpPr>
          <p:cNvPr name="TextBox 67" id="67"/>
          <p:cNvSpPr txBox="true"/>
          <p:nvPr/>
        </p:nvSpPr>
        <p:spPr>
          <a:xfrm rot="0">
            <a:off x="3569541" y="3401722"/>
            <a:ext cx="2086847" cy="1045845"/>
          </a:xfrm>
          <a:prstGeom prst="rect">
            <a:avLst/>
          </a:prstGeom>
        </p:spPr>
        <p:txBody>
          <a:bodyPr anchor="t" rtlCol="false" tIns="0" lIns="0" bIns="0" rIns="0">
            <a:spAutoFit/>
          </a:bodyPr>
          <a:lstStyle/>
          <a:p>
            <a:pPr algn="just">
              <a:lnSpc>
                <a:spcPts val="1679"/>
              </a:lnSpc>
              <a:spcBef>
                <a:spcPct val="0"/>
              </a:spcBef>
            </a:pPr>
            <a:r>
              <a:rPr lang="en-US" sz="1200">
                <a:solidFill>
                  <a:srgbClr val="000000"/>
                </a:solidFill>
                <a:latin typeface="DM Sans"/>
              </a:rPr>
              <a:t>Odak grupları, derinlemesine ve kapsamlı bir şekilde tüketici görüşlerini ve tutumlarını anlamak amacıyla yapıldı. </a:t>
            </a:r>
          </a:p>
        </p:txBody>
      </p:sp>
      <p:sp>
        <p:nvSpPr>
          <p:cNvPr name="TextBox 68" id="68"/>
          <p:cNvSpPr txBox="true"/>
          <p:nvPr/>
        </p:nvSpPr>
        <p:spPr>
          <a:xfrm rot="0">
            <a:off x="14754231" y="6549810"/>
            <a:ext cx="2602678" cy="306705"/>
          </a:xfrm>
          <a:prstGeom prst="rect">
            <a:avLst/>
          </a:prstGeom>
        </p:spPr>
        <p:txBody>
          <a:bodyPr anchor="t" rtlCol="false" tIns="0" lIns="0" bIns="0" rIns="0">
            <a:spAutoFit/>
          </a:bodyPr>
          <a:lstStyle/>
          <a:p>
            <a:pPr>
              <a:lnSpc>
                <a:spcPts val="2520"/>
              </a:lnSpc>
              <a:spcBef>
                <a:spcPct val="0"/>
              </a:spcBef>
            </a:pPr>
            <a:r>
              <a:rPr lang="en-US" sz="1800">
                <a:solidFill>
                  <a:srgbClr val="000000"/>
                </a:solidFill>
                <a:latin typeface="DM Sans Bold"/>
              </a:rPr>
              <a:t>Step 5 : Pazar Trendleri</a:t>
            </a:r>
          </a:p>
        </p:txBody>
      </p:sp>
      <p:sp>
        <p:nvSpPr>
          <p:cNvPr name="TextBox 69" id="69"/>
          <p:cNvSpPr txBox="true"/>
          <p:nvPr/>
        </p:nvSpPr>
        <p:spPr>
          <a:xfrm rot="0">
            <a:off x="13184659" y="2985098"/>
            <a:ext cx="2334022" cy="306705"/>
          </a:xfrm>
          <a:prstGeom prst="rect">
            <a:avLst/>
          </a:prstGeom>
        </p:spPr>
        <p:txBody>
          <a:bodyPr anchor="t" rtlCol="false" tIns="0" lIns="0" bIns="0" rIns="0">
            <a:spAutoFit/>
          </a:bodyPr>
          <a:lstStyle/>
          <a:p>
            <a:pPr>
              <a:lnSpc>
                <a:spcPts val="2520"/>
              </a:lnSpc>
              <a:spcBef>
                <a:spcPct val="0"/>
              </a:spcBef>
            </a:pPr>
            <a:r>
              <a:rPr lang="en-US" sz="1800">
                <a:solidFill>
                  <a:srgbClr val="000000"/>
                </a:solidFill>
                <a:latin typeface="DM Sans Bold"/>
              </a:rPr>
              <a:t>Step 4 : Rakip Analizi</a:t>
            </a:r>
          </a:p>
        </p:txBody>
      </p:sp>
      <p:sp>
        <p:nvSpPr>
          <p:cNvPr name="TextBox 70" id="70"/>
          <p:cNvSpPr txBox="true"/>
          <p:nvPr/>
        </p:nvSpPr>
        <p:spPr>
          <a:xfrm rot="0">
            <a:off x="8163323" y="1000125"/>
            <a:ext cx="2943035" cy="280670"/>
          </a:xfrm>
          <a:prstGeom prst="rect">
            <a:avLst/>
          </a:prstGeom>
        </p:spPr>
        <p:txBody>
          <a:bodyPr anchor="t" rtlCol="false" tIns="0" lIns="0" bIns="0" rIns="0">
            <a:spAutoFit/>
          </a:bodyPr>
          <a:lstStyle/>
          <a:p>
            <a:pPr>
              <a:lnSpc>
                <a:spcPts val="2380"/>
              </a:lnSpc>
              <a:spcBef>
                <a:spcPct val="0"/>
              </a:spcBef>
            </a:pPr>
            <a:r>
              <a:rPr lang="en-US" sz="1700">
                <a:solidFill>
                  <a:srgbClr val="000000"/>
                </a:solidFill>
                <a:latin typeface="DM Sans Bold"/>
              </a:rPr>
              <a:t>Step 3 : Alan Araştırmaları</a:t>
            </a:r>
          </a:p>
        </p:txBody>
      </p:sp>
      <p:sp>
        <p:nvSpPr>
          <p:cNvPr name="TextBox 71" id="71"/>
          <p:cNvSpPr txBox="true"/>
          <p:nvPr/>
        </p:nvSpPr>
        <p:spPr>
          <a:xfrm rot="0">
            <a:off x="14966098" y="6967024"/>
            <a:ext cx="2086847" cy="836295"/>
          </a:xfrm>
          <a:prstGeom prst="rect">
            <a:avLst/>
          </a:prstGeom>
        </p:spPr>
        <p:txBody>
          <a:bodyPr anchor="t" rtlCol="false" tIns="0" lIns="0" bIns="0" rIns="0">
            <a:spAutoFit/>
          </a:bodyPr>
          <a:lstStyle/>
          <a:p>
            <a:pPr algn="just">
              <a:lnSpc>
                <a:spcPts val="1679"/>
              </a:lnSpc>
              <a:spcBef>
                <a:spcPct val="0"/>
              </a:spcBef>
            </a:pPr>
            <a:r>
              <a:rPr lang="en-US" sz="1200">
                <a:solidFill>
                  <a:srgbClr val="000000"/>
                </a:solidFill>
                <a:latin typeface="DM Sans"/>
              </a:rPr>
              <a:t>Pazar trendleri araştırması, gelecekte tüketicilerin talep ve ihtiyaçlarının belirlenmesi için yapıldı. </a:t>
            </a:r>
          </a:p>
        </p:txBody>
      </p:sp>
      <p:sp>
        <p:nvSpPr>
          <p:cNvPr name="TextBox 72" id="72"/>
          <p:cNvSpPr txBox="true"/>
          <p:nvPr/>
        </p:nvSpPr>
        <p:spPr>
          <a:xfrm rot="0">
            <a:off x="13184659" y="3401722"/>
            <a:ext cx="2086847" cy="417195"/>
          </a:xfrm>
          <a:prstGeom prst="rect">
            <a:avLst/>
          </a:prstGeom>
        </p:spPr>
        <p:txBody>
          <a:bodyPr anchor="t" rtlCol="false" tIns="0" lIns="0" bIns="0" rIns="0">
            <a:spAutoFit/>
          </a:bodyPr>
          <a:lstStyle/>
          <a:p>
            <a:pPr algn="just">
              <a:lnSpc>
                <a:spcPts val="1679"/>
              </a:lnSpc>
              <a:spcBef>
                <a:spcPct val="0"/>
              </a:spcBef>
            </a:pPr>
            <a:r>
              <a:rPr lang="en-US" sz="1200">
                <a:solidFill>
                  <a:srgbClr val="000000"/>
                </a:solidFill>
                <a:latin typeface="DM Sans"/>
              </a:rPr>
              <a:t>Rakip analizi, sektörü tanımak için yapıldı. </a:t>
            </a:r>
          </a:p>
        </p:txBody>
      </p:sp>
      <p:sp>
        <p:nvSpPr>
          <p:cNvPr name="TextBox 73" id="73"/>
          <p:cNvSpPr txBox="true"/>
          <p:nvPr/>
        </p:nvSpPr>
        <p:spPr>
          <a:xfrm rot="0">
            <a:off x="8591417" y="1469438"/>
            <a:ext cx="2086847" cy="1464945"/>
          </a:xfrm>
          <a:prstGeom prst="rect">
            <a:avLst/>
          </a:prstGeom>
        </p:spPr>
        <p:txBody>
          <a:bodyPr anchor="t" rtlCol="false" tIns="0" lIns="0" bIns="0" rIns="0">
            <a:spAutoFit/>
          </a:bodyPr>
          <a:lstStyle/>
          <a:p>
            <a:pPr algn="just">
              <a:lnSpc>
                <a:spcPts val="1679"/>
              </a:lnSpc>
              <a:spcBef>
                <a:spcPct val="0"/>
              </a:spcBef>
            </a:pPr>
            <a:r>
              <a:rPr lang="en-US" sz="1200">
                <a:solidFill>
                  <a:srgbClr val="000000"/>
                </a:solidFill>
                <a:latin typeface="DM Sans"/>
              </a:rPr>
              <a:t> Alan araştırması, hedef pazarın farklı segmentlerini belirlemek için yapıldı. Müşteri ihtiyaçları, davranışları, tercihleri ve demografik özellikleri gibi faktörler üzerine odaklanıldı. </a:t>
            </a:r>
          </a:p>
        </p:txBody>
      </p:sp>
      <p:sp>
        <p:nvSpPr>
          <p:cNvPr name="Freeform 74" id="74"/>
          <p:cNvSpPr/>
          <p:nvPr/>
        </p:nvSpPr>
        <p:spPr>
          <a:xfrm flipH="false" flipV="false" rot="0">
            <a:off x="-639743" y="-684009"/>
            <a:ext cx="4286247" cy="4286247"/>
          </a:xfrm>
          <a:custGeom>
            <a:avLst/>
            <a:gdLst/>
            <a:ahLst/>
            <a:cxnLst/>
            <a:rect r="r" b="b" t="t" l="l"/>
            <a:pathLst>
              <a:path h="4286247" w="4286247">
                <a:moveTo>
                  <a:pt x="0" y="0"/>
                </a:moveTo>
                <a:lnTo>
                  <a:pt x="4286247" y="0"/>
                </a:lnTo>
                <a:lnTo>
                  <a:pt x="4286247" y="4286246"/>
                </a:lnTo>
                <a:lnTo>
                  <a:pt x="0" y="4286246"/>
                </a:lnTo>
                <a:lnTo>
                  <a:pt x="0" y="0"/>
                </a:lnTo>
                <a:close/>
              </a:path>
            </a:pathLst>
          </a:custGeom>
          <a:blipFill>
            <a:blip r:embed="rId2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DAFkar8hkH0</dc:identifier>
  <dcterms:modified xsi:type="dcterms:W3CDTF">2011-08-01T06:04:30Z</dcterms:modified>
  <cp:revision>1</cp:revision>
  <dc:title>Project Proposal Business Presentation in Dark Blue Pink Abstract Tech Style</dc:title>
</cp:coreProperties>
</file>